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9"/>
  </p:notesMasterIdLst>
  <p:sldIdLst>
    <p:sldId id="256" r:id="rId2"/>
    <p:sldId id="1475" r:id="rId3"/>
    <p:sldId id="1476" r:id="rId4"/>
    <p:sldId id="1385" r:id="rId5"/>
    <p:sldId id="1303" r:id="rId6"/>
    <p:sldId id="1386" r:id="rId7"/>
    <p:sldId id="1388" r:id="rId8"/>
    <p:sldId id="1474" r:id="rId9"/>
    <p:sldId id="1391" r:id="rId10"/>
    <p:sldId id="1392" r:id="rId11"/>
    <p:sldId id="1396" r:id="rId12"/>
    <p:sldId id="1251" r:id="rId13"/>
    <p:sldId id="1431" r:id="rId14"/>
    <p:sldId id="1398" r:id="rId15"/>
    <p:sldId id="1399" r:id="rId16"/>
    <p:sldId id="1400" r:id="rId17"/>
    <p:sldId id="1401" r:id="rId18"/>
    <p:sldId id="1402" r:id="rId19"/>
    <p:sldId id="1403" r:id="rId20"/>
    <p:sldId id="1404" r:id="rId21"/>
    <p:sldId id="1405" r:id="rId22"/>
    <p:sldId id="1406" r:id="rId23"/>
    <p:sldId id="1407" r:id="rId24"/>
    <p:sldId id="1408" r:id="rId25"/>
    <p:sldId id="1409" r:id="rId26"/>
    <p:sldId id="939" r:id="rId27"/>
    <p:sldId id="994" r:id="rId28"/>
    <p:sldId id="1412" r:id="rId29"/>
    <p:sldId id="1414" r:id="rId30"/>
    <p:sldId id="1415" r:id="rId31"/>
    <p:sldId id="1477" r:id="rId32"/>
    <p:sldId id="1480" r:id="rId33"/>
    <p:sldId id="1427" r:id="rId34"/>
    <p:sldId id="1428" r:id="rId35"/>
    <p:sldId id="1447" r:id="rId36"/>
    <p:sldId id="1483" r:id="rId37"/>
    <p:sldId id="1397" r:id="rId38"/>
    <p:sldId id="1434" r:id="rId39"/>
    <p:sldId id="1435" r:id="rId40"/>
    <p:sldId id="1436" r:id="rId41"/>
    <p:sldId id="1437" r:id="rId42"/>
    <p:sldId id="1438" r:id="rId43"/>
    <p:sldId id="1439" r:id="rId44"/>
    <p:sldId id="1440" r:id="rId45"/>
    <p:sldId id="1448" r:id="rId46"/>
    <p:sldId id="1449" r:id="rId47"/>
    <p:sldId id="1454" r:id="rId48"/>
    <p:sldId id="1451" r:id="rId49"/>
    <p:sldId id="1452" r:id="rId50"/>
    <p:sldId id="1453" r:id="rId51"/>
    <p:sldId id="1481" r:id="rId52"/>
    <p:sldId id="1455" r:id="rId53"/>
    <p:sldId id="1106" r:id="rId54"/>
    <p:sldId id="1393" r:id="rId55"/>
    <p:sldId id="1394" r:id="rId56"/>
    <p:sldId id="1395" r:id="rId57"/>
    <p:sldId id="1478" r:id="rId58"/>
    <p:sldId id="997" r:id="rId59"/>
    <p:sldId id="1456" r:id="rId60"/>
    <p:sldId id="1482" r:id="rId61"/>
    <p:sldId id="1441" r:id="rId62"/>
    <p:sldId id="1442" r:id="rId63"/>
    <p:sldId id="1443" r:id="rId64"/>
    <p:sldId id="1444" r:id="rId65"/>
    <p:sldId id="1445" r:id="rId66"/>
    <p:sldId id="1446" r:id="rId67"/>
    <p:sldId id="25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83" autoAdjust="0"/>
    <p:restoredTop sz="94660"/>
  </p:normalViewPr>
  <p:slideViewPr>
    <p:cSldViewPr snapToGrid="0">
      <p:cViewPr varScale="1">
        <p:scale>
          <a:sx n="81" d="100"/>
          <a:sy n="81" d="100"/>
        </p:scale>
        <p:origin x="48" y="2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5/1/2019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7</a:t>
            </a:fld>
            <a:endParaRPr lang="en-US" dirty="0"/>
          </a:p>
        </p:txBody>
      </p:sp>
    </p:spTree>
    <p:extLst>
      <p:ext uri="{BB962C8B-B14F-4D97-AF65-F5344CB8AC3E}">
        <p14:creationId xmlns:p14="http://schemas.microsoft.com/office/powerpoint/2010/main" val="205719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11</a:t>
            </a:fld>
            <a:endParaRPr lang="en-US" dirty="0"/>
          </a:p>
        </p:txBody>
      </p:sp>
    </p:spTree>
    <p:extLst>
      <p:ext uri="{BB962C8B-B14F-4D97-AF65-F5344CB8AC3E}">
        <p14:creationId xmlns:p14="http://schemas.microsoft.com/office/powerpoint/2010/main" val="366917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52</a:t>
            </a:fld>
            <a:endParaRPr lang="en-US" dirty="0"/>
          </a:p>
        </p:txBody>
      </p:sp>
    </p:spTree>
    <p:extLst>
      <p:ext uri="{BB962C8B-B14F-4D97-AF65-F5344CB8AC3E}">
        <p14:creationId xmlns:p14="http://schemas.microsoft.com/office/powerpoint/2010/main" val="332386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59</a:t>
            </a:fld>
            <a:endParaRPr lang="en-US" dirty="0"/>
          </a:p>
        </p:txBody>
      </p:sp>
    </p:spTree>
    <p:extLst>
      <p:ext uri="{BB962C8B-B14F-4D97-AF65-F5344CB8AC3E}">
        <p14:creationId xmlns:p14="http://schemas.microsoft.com/office/powerpoint/2010/main" val="42834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xmlns="" id="{8660B4BC-DC82-2F4B-8259-A31908DA326A}"/>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xmlns="" id="{6C22A88A-9765-D941-BD45-B945CFE47F40}"/>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xmlns="" id="{FD46C79E-AEC5-A44D-8507-F79BD078FCEA}"/>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 xmlns:ahyp="http://schemas.microsoft.com/office/drawing/2018/hyperlinkcolor"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i8D90DkCLhI" TargetMode="External"/><Relationship Id="rId2" Type="http://schemas.openxmlformats.org/officeDocument/2006/relationships/hyperlink" Target="https://www.youtube.com/watch?v=bxe2T-V8XRs" TargetMode="External"/><Relationship Id="rId1" Type="http://schemas.openxmlformats.org/officeDocument/2006/relationships/slideLayout" Target="../slideLayouts/slideLayout2.xml"/><Relationship Id="rId4" Type="http://schemas.openxmlformats.org/officeDocument/2006/relationships/hyperlink" Target="https://www.3blue1brown.com/videos/2017/10/9/neural-networ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technology/2015/jun/18/google-image-recognition-neural-network-androids-dream-electric-sheep"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asimovinstitute.org/neural-network-zoo/?imm_mid=0e8927&amp;cmp=em-data-na-na-newsltr_ai_20160926"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asimovinstitute.org/neural-network-zoo/?imm_mid=0e8927&amp;cmp=em-data-na-na-newsltr_ai_20160926"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samim/generating-captions-c31f00e8396e"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samim/generating-captions-c31f00e8396e"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hyperlink" Target="https://en.wikipedia.org/wiki/Activation_function" TargetMode="External"/><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data-action-lab.com/wp-content/uploads/2019/03/Advanced.z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chive.ics.uci.edu/ml/datasets/wine"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stephencwelch/Neural-Networks-Demystified" TargetMode="External"/><Relationship Id="rId7" Type="http://schemas.openxmlformats.org/officeDocument/2006/relationships/hyperlink" Target="https://www.packtpub.com/books/content/training-and-visualizing-neural-network-r" TargetMode="External"/><Relationship Id="rId2" Type="http://schemas.openxmlformats.org/officeDocument/2006/relationships/hyperlink" Target="https://www.theguardian.com/technology/2015/jun/18/google-image-recognition-neural-network-androids-dream-electric-sheep" TargetMode="External"/><Relationship Id="rId1" Type="http://schemas.openxmlformats.org/officeDocument/2006/relationships/slideLayout" Target="../slideLayouts/slideLayout2.xml"/><Relationship Id="rId6" Type="http://schemas.openxmlformats.org/officeDocument/2006/relationships/hyperlink" Target="https://www.r-bloggers.com/fitting-a-neural-network-in-r-neuralnet-package/" TargetMode="External"/><Relationship Id="rId5" Type="http://schemas.openxmlformats.org/officeDocument/2006/relationships/hyperlink" Target="https://adeshpande3.github.io/adeshpande3.github.io/A-Beginner's-Guide-To-Understanding-Convolutional-Neural-Networks-Part-2/?imm_mid=0e9900&amp;cmp=em-data-na-na-newsltr_20161019" TargetMode="External"/><Relationship Id="rId4" Type="http://schemas.openxmlformats.org/officeDocument/2006/relationships/hyperlink" Target="https://adeshpande3.github.io/adeshpande3.github.io/A-Beginner's-Guide-To-Understanding-Convolutional-Neural-Networks/?imm_mid=0e9900&amp;cmp=em-data-na-na-newsltr_20161019"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ww.tutorialspoint.com/artificial_intelligence/artificial_intelligence_neural_networks.htm" TargetMode="External"/><Relationship Id="rId3" Type="http://schemas.openxmlformats.org/officeDocument/2006/relationships/hyperlink" Target="http://neuralnetworksanddeeplearning.com/" TargetMode="External"/><Relationship Id="rId7" Type="http://schemas.openxmlformats.org/officeDocument/2006/relationships/hyperlink" Target="https://www.doc.ic.ac.uk/~nd/surprise_96/journal/vol4/cs11/report.html" TargetMode="External"/><Relationship Id="rId2" Type="http://schemas.openxmlformats.org/officeDocument/2006/relationships/hyperlink" Target="http://playground.tensorflow.org/#activation=tanh&amp;batchSize=10&amp;dataset=circle&amp;regDataset=reg-plane&amp;learningRate=0.03&amp;regularizationRate=0&amp;noise=0&amp;networkShape=4,2&amp;seed=0.17781&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2.xml"/><Relationship Id="rId6" Type="http://schemas.openxmlformats.org/officeDocument/2006/relationships/hyperlink" Target="https://en.wikipedia.org/wiki/Artificial_neural_network" TargetMode="External"/><Relationship Id="rId11" Type="http://schemas.openxmlformats.org/officeDocument/2006/relationships/hyperlink" Target="https://en.wikipedia.org/wiki/Reinforcement_learning" TargetMode="External"/><Relationship Id="rId5" Type="http://schemas.openxmlformats.org/officeDocument/2006/relationships/hyperlink" Target="http://colah.github.io/posts/2014-03-NN-Manifolds-Topology/" TargetMode="External"/><Relationship Id="rId10" Type="http://schemas.openxmlformats.org/officeDocument/2006/relationships/hyperlink" Target="http://www.asimovinstitute.org/neural-network-zoo/?imm_mid=0e8927&amp;cmp=em-data-na-na-newsltr_ai_20160926" TargetMode="External"/><Relationship Id="rId4" Type="http://schemas.openxmlformats.org/officeDocument/2006/relationships/hyperlink" Target="http://www.kdnuggets.com/2016/08/begineers-guide-neural-networks-r.html" TargetMode="External"/><Relationship Id="rId9" Type="http://schemas.openxmlformats.org/officeDocument/2006/relationships/hyperlink" Target="http://ufldl.stanford.edu/tutorial/"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www.bbc.com/news/health-36482333" TargetMode="External"/><Relationship Id="rId3" Type="http://schemas.openxmlformats.org/officeDocument/2006/relationships/hyperlink" Target="https://www.theguardian.com/technology/2017/jan/30/libratus-poker-artificial-intelligence-professional-human-players-competition" TargetMode="External"/><Relationship Id="rId7" Type="http://schemas.openxmlformats.org/officeDocument/2006/relationships/hyperlink" Target="https://techcrunch.com/2016/09/01/this-trailer-made-by-ibms-watson-proves-ai-knows-how-to-creep-you-out/" TargetMode="External"/><Relationship Id="rId2" Type="http://schemas.openxmlformats.org/officeDocument/2006/relationships/hyperlink" Target="http://www.scmp.com/tech/enterprises/article/2095929/alphago-vanquishes-worlds-top-go-player-marking-ais-superiority" TargetMode="External"/><Relationship Id="rId1" Type="http://schemas.openxmlformats.org/officeDocument/2006/relationships/slideLayout" Target="../slideLayouts/slideLayout2.xml"/><Relationship Id="rId6" Type="http://schemas.openxmlformats.org/officeDocument/2006/relationships/hyperlink" Target="https://futurism.com/a-new-ai-can-write-music-as-well-as-a-human-composer/" TargetMode="External"/><Relationship Id="rId5" Type="http://schemas.openxmlformats.org/officeDocument/2006/relationships/hyperlink" Target="https://www.digitaltrends.com/cool-tech/japanese-ai-writes-novel-passes-first-round-nationanl-literary-prize/" TargetMode="External"/><Relationship Id="rId4" Type="http://schemas.openxmlformats.org/officeDocument/2006/relationships/hyperlink" Target="http://www.cbc.ca/news/canada/newfoundland-labrador/artificial-intelligence-robots-battle-memorial-university-starcraft-1.4298844" TargetMode="External"/><Relationship Id="rId9" Type="http://schemas.openxmlformats.org/officeDocument/2006/relationships/hyperlink" Target="https://www.digitaltrends.com/computing/cdc-flu-forecastin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710.08864.pdf" TargetMode="External"/><Relationship Id="rId7" Type="http://schemas.openxmlformats.org/officeDocument/2006/relationships/hyperlink" Target="http://www.foxnews.com/tech/2016/03/25/microsoft-takes-tay-chatbot-offline-after-trolls-make-it-spew-offensive-comments.html" TargetMode="External"/><Relationship Id="rId2" Type="http://schemas.openxmlformats.org/officeDocument/2006/relationships/hyperlink" Target="https://www.newscientist.com/article/2147472-ai-spots-alzheimers-brain-changes-years-before-symptoms-emerge/" TargetMode="External"/><Relationship Id="rId1" Type="http://schemas.openxmlformats.org/officeDocument/2006/relationships/slideLayout" Target="../slideLayouts/slideLayout2.xml"/><Relationship Id="rId6" Type="http://schemas.openxmlformats.org/officeDocument/2006/relationships/hyperlink" Target="https://www.theguardian.com/technology/2014/jun/08/super-computer-simulates-13-year-old-boy-passes-turing-test" TargetMode="External"/><Relationship Id="rId5" Type="http://schemas.openxmlformats.org/officeDocument/2006/relationships/hyperlink" Target="http://www.kurzweilai.net/" TargetMode="External"/><Relationship Id="rId4" Type="http://schemas.openxmlformats.org/officeDocument/2006/relationships/hyperlink" Target="http://blog.ycombinator.com/how-adversarial-attacks-work/?imm_mid=0f81cc&amp;cmp=em-data-na-na-newsltr_20171115"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gizmodo.com.au/2015/09/this-neural-networks-hilariously-badimage-descriptions-are-still-advanced-ai/" TargetMode="External"/><Relationship Id="rId3" Type="http://schemas.openxmlformats.org/officeDocument/2006/relationships/hyperlink" Target="http://www-formal.stanford.edu/jmc/history/dartmouth/dartmouth.html" TargetMode="External"/><Relationship Id="rId7" Type="http://schemas.openxmlformats.org/officeDocument/2006/relationships/hyperlink" Target="https://www.cnbc.com/2017/09/12/apple-unveils-a11-bionic-neural-engine-ai-chip-in-iphone-x.html" TargetMode="External"/><Relationship Id="rId2" Type="http://schemas.openxmlformats.org/officeDocument/2006/relationships/hyperlink" Target="http://www.dailymail.co.uk/sciencetech/article-4747914/Facebook-shuts-chatbots-make-language.html" TargetMode="External"/><Relationship Id="rId1" Type="http://schemas.openxmlformats.org/officeDocument/2006/relationships/slideLayout" Target="../slideLayouts/slideLayout2.xml"/><Relationship Id="rId6" Type="http://schemas.openxmlformats.org/officeDocument/2006/relationships/hyperlink" Target="https://en.wikipedia.org/wiki/DARPA_Grand_Challenge" TargetMode="External"/><Relationship Id="rId5" Type="http://schemas.openxmlformats.org/officeDocument/2006/relationships/hyperlink" Target="https://www.inverse.com/article/29879-knock-knock-joke-humor-ai-neural-network" TargetMode="External"/><Relationship Id="rId4" Type="http://schemas.openxmlformats.org/officeDocument/2006/relationships/hyperlink" Target="https://www.quora.com/What-is-the-Manifold-Hypothesis-in-Deep-Learning"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technologyreview.com/s/609070/inside-the-moonshot-effort-to-finally-figure-out-the-brain/" TargetMode="External"/><Relationship Id="rId3" Type="http://schemas.openxmlformats.org/officeDocument/2006/relationships/hyperlink" Target="https://www.gizmodo.com.au/2015/08/this-neural-network-is-hilariously-bad-at-describing-outer-space/" TargetMode="External"/><Relationship Id="rId7" Type="http://schemas.openxmlformats.org/officeDocument/2006/relationships/hyperlink" Target="https://www.technologyreview.com/s/546301/will-machines-eliminate-us/" TargetMode="External"/><Relationship Id="rId2" Type="http://schemas.openxmlformats.org/officeDocument/2006/relationships/hyperlink" Target="https://www.gizmodo.com.au/2015/07/googles-neural-network-chatbot-can-discuss-philosophy-and-it-troubles/" TargetMode="External"/><Relationship Id="rId1" Type="http://schemas.openxmlformats.org/officeDocument/2006/relationships/slideLayout" Target="../slideLayouts/slideLayout2.xml"/><Relationship Id="rId6" Type="http://schemas.openxmlformats.org/officeDocument/2006/relationships/hyperlink" Target="https://www.cnet.com/news/elonmusk-artificial-intelligence-world-wariii-russia-china/" TargetMode="External"/><Relationship Id="rId5" Type="http://schemas.openxmlformats.org/officeDocument/2006/relationships/hyperlink" Target="https://arxiv.org/abs/1610.08401" TargetMode="External"/><Relationship Id="rId4" Type="http://schemas.openxmlformats.org/officeDocument/2006/relationships/hyperlink" Target="https://splinternews.com/these-bots-wrote-and-delivered-their-own-ted-talks-sor-1793848398" TargetMode="External"/><Relationship Id="rId9" Type="http://schemas.openxmlformats.org/officeDocument/2006/relationships/hyperlink" Target="https://www.technologyreview.com/s/608911/is-ai-riding-a-one-trick-pony/"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medium.com/@samim/generating-captions-c31f00e8396e" TargetMode="External"/><Relationship Id="rId3" Type="http://schemas.openxmlformats.org/officeDocument/2006/relationships/hyperlink" Target="https://techcrunch.com/2017/09/30/ai-hype-has-peaked-so-whats-next" TargetMode="External"/><Relationship Id="rId7" Type="http://schemas.openxmlformats.org/officeDocument/2006/relationships/hyperlink" Target="http://robots.stanford.edu/papers/thrun.stanley05.pdf" TargetMode="External"/><Relationship Id="rId2" Type="http://schemas.openxmlformats.org/officeDocument/2006/relationships/hyperlink" Target="https://www.axios.com/ai-pioneer-advocates-starting-over-2485537027.html" TargetMode="External"/><Relationship Id="rId1" Type="http://schemas.openxmlformats.org/officeDocument/2006/relationships/slideLayout" Target="../slideLayouts/slideLayout2.xml"/><Relationship Id="rId6" Type="http://schemas.openxmlformats.org/officeDocument/2006/relationships/hyperlink" Target="https://colah.github.io/posts/2014-03-NN-Manifolds-Topology/" TargetMode="External"/><Relationship Id="rId5" Type="http://schemas.openxmlformats.org/officeDocument/2006/relationships/hyperlink" Target="https://stuff.mit.edu/people/mitter/publications/121_Testing_Manifold.pdf" TargetMode="External"/><Relationship Id="rId10" Type="http://schemas.openxmlformats.org/officeDocument/2006/relationships/hyperlink" Target="https://distill.pub/2018/building-blocks/" TargetMode="External"/><Relationship Id="rId4" Type="http://schemas.openxmlformats.org/officeDocument/2006/relationships/hyperlink" Target="http://fortune.com/2017/06/28/ibm-watson-ai-healthcare/" TargetMode="External"/><Relationship Id="rId9" Type="http://schemas.openxmlformats.org/officeDocument/2006/relationships/hyperlink" Target="https://distill.pub/2017/ai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ARTIFICIAL INTELLIGENCE </a:t>
            </a:r>
            <a:br>
              <a:rPr lang="en-US" dirty="0"/>
            </a:br>
            <a:r>
              <a:rPr lang="en-US" dirty="0"/>
              <a:t>AND NEURAL NETWORKS</a:t>
            </a:r>
          </a:p>
        </p:txBody>
      </p:sp>
      <p:sp>
        <p:nvSpPr>
          <p:cNvPr id="3" name="Subtitle 2"/>
          <p:cNvSpPr>
            <a:spLocks noGrp="1"/>
          </p:cNvSpPr>
          <p:nvPr>
            <p:ph type="subTitle" idx="1"/>
          </p:nvPr>
        </p:nvSpPr>
        <p:spPr/>
        <p:txBody>
          <a:bodyPr/>
          <a:lstStyle/>
          <a:p>
            <a:r>
              <a:rPr lang="en-US" dirty="0"/>
              <a:t>ADVANCED DATA SCIENCE TRAINING I</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Timeline</a:t>
            </a:r>
          </a:p>
        </p:txBody>
      </p:sp>
      <p:sp>
        <p:nvSpPr>
          <p:cNvPr id="3" name="Content Placeholder 2"/>
          <p:cNvSpPr>
            <a:spLocks noGrp="1"/>
          </p:cNvSpPr>
          <p:nvPr>
            <p:ph idx="1"/>
          </p:nvPr>
        </p:nvSpPr>
        <p:spPr/>
        <p:txBody>
          <a:bodyPr>
            <a:normAutofit lnSpcReduction="10000"/>
          </a:bodyPr>
          <a:lstStyle/>
          <a:p>
            <a:r>
              <a:rPr lang="en-US" b="1" dirty="0"/>
              <a:t>Pre-Historic Times</a:t>
            </a:r>
          </a:p>
          <a:p>
            <a:pPr marL="1087200" lvl="1" indent="-457200" algn="just">
              <a:buSzPct val="100000"/>
              <a:buFont typeface="Wingdings" charset="2"/>
              <a:buChar char="§"/>
            </a:pPr>
            <a:r>
              <a:rPr lang="en-US" dirty="0"/>
              <a:t>Babbage’s </a:t>
            </a:r>
            <a:r>
              <a:rPr lang="en-US" i="1" dirty="0"/>
              <a:t>Analytic Engine </a:t>
            </a:r>
            <a:r>
              <a:rPr lang="en-US" dirty="0"/>
              <a:t>(1834)</a:t>
            </a:r>
          </a:p>
          <a:p>
            <a:pPr marL="1087200" lvl="1" indent="-457200" algn="just">
              <a:buSzPct val="100000"/>
              <a:buFont typeface="Wingdings" charset="2"/>
              <a:buChar char="§"/>
            </a:pPr>
            <a:r>
              <a:rPr lang="en-US" dirty="0"/>
              <a:t>Turing’s Brain as Computer Paradigm (1936)</a:t>
            </a:r>
          </a:p>
          <a:p>
            <a:pPr marL="1087200" lvl="1" indent="-457200">
              <a:buSzPct val="100000"/>
              <a:buFont typeface="Wingdings" charset="2"/>
              <a:buChar char="§"/>
            </a:pPr>
            <a:r>
              <a:rPr lang="en-US" dirty="0"/>
              <a:t>Turing Test (1950): can a computer fool a human observer (</a:t>
            </a:r>
            <a:r>
              <a:rPr lang="en-US" i="1" dirty="0"/>
              <a:t>The Imitation Game</a:t>
            </a:r>
            <a:r>
              <a:rPr lang="en-US" dirty="0"/>
              <a:t>)</a:t>
            </a:r>
          </a:p>
          <a:p>
            <a:pPr algn="just">
              <a:buSzPct val="100000"/>
            </a:pPr>
            <a:endParaRPr lang="en-US" sz="1000" dirty="0"/>
          </a:p>
          <a:p>
            <a:r>
              <a:rPr lang="en-US" b="1" dirty="0"/>
              <a:t>Initial Optimism </a:t>
            </a:r>
            <a:r>
              <a:rPr lang="en-US" dirty="0"/>
              <a:t>(AI will be solved by 1980s)</a:t>
            </a:r>
          </a:p>
          <a:p>
            <a:pPr marL="1087200" lvl="1" indent="-457200" algn="just">
              <a:buSzPct val="100000"/>
              <a:buFont typeface="Wingdings" charset="2"/>
              <a:buChar char="§"/>
            </a:pPr>
            <a:r>
              <a:rPr lang="en-US" dirty="0"/>
              <a:t>Dartmouth Summer Research Project on AI and NN (1956)</a:t>
            </a:r>
          </a:p>
          <a:p>
            <a:pPr marL="1087200" lvl="1" indent="-457200" algn="just">
              <a:buSzPct val="100000"/>
              <a:buFont typeface="Wingdings" charset="2"/>
              <a:buChar char="§"/>
            </a:pPr>
            <a:r>
              <a:rPr lang="en-US" dirty="0" err="1"/>
              <a:t>Perceptrons</a:t>
            </a:r>
            <a:r>
              <a:rPr lang="en-US" dirty="0"/>
              <a:t> (1957</a:t>
            </a:r>
            <a:r>
              <a:rPr lang="mr-IN" dirty="0"/>
              <a:t>–</a:t>
            </a:r>
            <a:r>
              <a:rPr lang="en-US" dirty="0"/>
              <a:t>1966)</a:t>
            </a:r>
          </a:p>
          <a:p>
            <a:pPr marL="1087200" lvl="1" indent="-457200" algn="just">
              <a:buSzPct val="100000"/>
              <a:buFont typeface="Wingdings" charset="2"/>
              <a:buChar char="§"/>
            </a:pPr>
            <a:r>
              <a:rPr lang="en-US" dirty="0"/>
              <a:t>Self-Organizing Maps (1976)</a:t>
            </a:r>
          </a:p>
        </p:txBody>
      </p:sp>
      <p:sp>
        <p:nvSpPr>
          <p:cNvPr id="4" name="Rectangle 3"/>
          <p:cNvSpPr/>
          <p:nvPr/>
        </p:nvSpPr>
        <p:spPr>
          <a:xfrm>
            <a:off x="6153167" y="0"/>
            <a:ext cx="6038833"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[K.A. Smith, J.N.D. Gupta, </a:t>
            </a:r>
            <a:r>
              <a:rPr lang="en-US" i="1" dirty="0">
                <a:solidFill>
                  <a:schemeClr val="tx2"/>
                </a:solidFill>
                <a:latin typeface="Dagny OT" panose="020B0504020201020104" pitchFamily="34" charset="77"/>
                <a:ea typeface="Helvetica Light" charset="0"/>
                <a:cs typeface="Helvetica Light" charset="0"/>
              </a:rPr>
              <a:t>Neural Networks in Business</a:t>
            </a:r>
            <a:r>
              <a:rPr lang="en-US" dirty="0">
                <a:solidFill>
                  <a:schemeClr val="tx2"/>
                </a:solidFill>
                <a:latin typeface="Dagny OT" panose="020B0504020201020104" pitchFamily="34" charset="77"/>
                <a:ea typeface="Helvetica Light" charset="0"/>
                <a:cs typeface="Helvetica Light" charset="0"/>
              </a:rPr>
              <a:t>, 2000]</a:t>
            </a:r>
          </a:p>
        </p:txBody>
      </p:sp>
    </p:spTree>
    <p:extLst>
      <p:ext uri="{BB962C8B-B14F-4D97-AF65-F5344CB8AC3E}">
        <p14:creationId xmlns:p14="http://schemas.microsoft.com/office/powerpoint/2010/main" val="187644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Timeline (TL;DR)</a:t>
            </a:r>
          </a:p>
        </p:txBody>
      </p:sp>
      <p:sp>
        <p:nvSpPr>
          <p:cNvPr id="5" name="TextBox 4"/>
          <p:cNvSpPr txBox="1"/>
          <p:nvPr/>
        </p:nvSpPr>
        <p:spPr>
          <a:xfrm>
            <a:off x="0" y="5671193"/>
            <a:ext cx="12192000" cy="523220"/>
          </a:xfrm>
          <a:prstGeom prst="rect">
            <a:avLst/>
          </a:prstGeom>
          <a:solidFill>
            <a:schemeClr val="tx1"/>
          </a:solidFill>
          <a:ln>
            <a:solidFill>
              <a:schemeClr val="tx1"/>
            </a:solidFill>
          </a:ln>
        </p:spPr>
        <p:txBody>
          <a:bodyPr wrap="square" rtlCol="0">
            <a:spAutoFit/>
          </a:bodyPr>
          <a:lstStyle/>
          <a:p>
            <a:pPr algn="ctr"/>
            <a:r>
              <a:rPr lang="en-US" sz="2800" dirty="0">
                <a:solidFill>
                  <a:schemeClr val="bg1"/>
                </a:solidFill>
                <a:latin typeface="Helvetica Light" charset="0"/>
                <a:ea typeface="Helvetica Light" charset="0"/>
                <a:cs typeface="Helvetica Light" charset="0"/>
              </a:rPr>
              <a:t>1950s    1960s    1970s    1980s    1990s    2000s    2010s    2020s</a:t>
            </a:r>
          </a:p>
        </p:txBody>
      </p:sp>
      <p:sp>
        <p:nvSpPr>
          <p:cNvPr id="19" name="Rectangle 18"/>
          <p:cNvSpPr/>
          <p:nvPr/>
        </p:nvSpPr>
        <p:spPr>
          <a:xfrm rot="19037600">
            <a:off x="619685" y="3755282"/>
            <a:ext cx="3069942" cy="15113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rot="3036143">
            <a:off x="2806580" y="3452920"/>
            <a:ext cx="1965663" cy="2234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rot="18142237">
            <a:off x="3854611" y="3420054"/>
            <a:ext cx="2244657" cy="1164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rot="3925217">
            <a:off x="4912074" y="3422756"/>
            <a:ext cx="2209752" cy="1425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rot="16755363">
            <a:off x="5477427" y="3252933"/>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rot="20567442">
            <a:off x="6694247" y="1844425"/>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rot="19772463">
            <a:off x="8742704" y="947435"/>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6703" y="6206056"/>
            <a:ext cx="1337187" cy="369332"/>
          </a:xfrm>
          <a:prstGeom prst="rect">
            <a:avLst/>
          </a:prstGeom>
          <a:noFill/>
          <a:ln>
            <a:noFill/>
          </a:ln>
        </p:spPr>
        <p:txBody>
          <a:bodyPr wrap="square" rtlCol="0">
            <a:spAutoFit/>
          </a:bodyPr>
          <a:lstStyle/>
          <a:p>
            <a:pPr algn="ctr"/>
            <a:r>
              <a:rPr lang="en-US" dirty="0">
                <a:solidFill>
                  <a:schemeClr val="tx2"/>
                </a:solidFill>
                <a:latin typeface="Dagny OT" panose="020B0504020201020104" pitchFamily="34" charset="77"/>
                <a:ea typeface="Helvetica Light" charset="0"/>
                <a:cs typeface="Helvetica Light" charset="0"/>
              </a:rPr>
              <a:t>Turing Test</a:t>
            </a:r>
          </a:p>
        </p:txBody>
      </p:sp>
      <p:sp>
        <p:nvSpPr>
          <p:cNvPr id="7" name="TextBox 6"/>
          <p:cNvSpPr txBox="1"/>
          <p:nvPr/>
        </p:nvSpPr>
        <p:spPr>
          <a:xfrm>
            <a:off x="2335515" y="1847360"/>
            <a:ext cx="1735394" cy="954107"/>
          </a:xfrm>
          <a:prstGeom prst="rect">
            <a:avLst/>
          </a:prstGeom>
          <a:no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Initial Optimism</a:t>
            </a:r>
          </a:p>
        </p:txBody>
      </p:sp>
      <p:sp>
        <p:nvSpPr>
          <p:cNvPr id="8" name="TextBox 7"/>
          <p:cNvSpPr txBox="1"/>
          <p:nvPr/>
        </p:nvSpPr>
        <p:spPr>
          <a:xfrm>
            <a:off x="3910780" y="4611607"/>
            <a:ext cx="1248698" cy="954107"/>
          </a:xfrm>
          <a:prstGeom prst="rect">
            <a:avLst/>
          </a:prstGeom>
          <a:no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1</a:t>
            </a:r>
            <a:r>
              <a:rPr lang="en-US" sz="2800" baseline="30000" dirty="0">
                <a:solidFill>
                  <a:schemeClr val="tx2"/>
                </a:solidFill>
                <a:latin typeface="Dagny OT" panose="020B0504020201020104" pitchFamily="34" charset="77"/>
                <a:ea typeface="Helvetica Light" charset="0"/>
                <a:cs typeface="Helvetica Light" charset="0"/>
              </a:rPr>
              <a:t>st</a:t>
            </a:r>
            <a:r>
              <a:rPr lang="en-US" sz="2800" dirty="0">
                <a:solidFill>
                  <a:schemeClr val="tx2"/>
                </a:solidFill>
                <a:latin typeface="Dagny OT" panose="020B0504020201020104" pitchFamily="34" charset="77"/>
                <a:ea typeface="Helvetica Light" charset="0"/>
                <a:cs typeface="Helvetica Light" charset="0"/>
              </a:rPr>
              <a:t> A.I. Winter</a:t>
            </a:r>
          </a:p>
        </p:txBody>
      </p:sp>
      <p:sp>
        <p:nvSpPr>
          <p:cNvPr id="9" name="TextBox 8"/>
          <p:cNvSpPr txBox="1"/>
          <p:nvPr/>
        </p:nvSpPr>
        <p:spPr>
          <a:xfrm>
            <a:off x="4563275" y="1875539"/>
            <a:ext cx="1735394" cy="523220"/>
          </a:xfrm>
          <a:prstGeom prst="rect">
            <a:avLst/>
          </a:prstGeom>
          <a:no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Revival</a:t>
            </a:r>
          </a:p>
        </p:txBody>
      </p:sp>
      <p:sp>
        <p:nvSpPr>
          <p:cNvPr id="10" name="TextBox 9"/>
          <p:cNvSpPr txBox="1"/>
          <p:nvPr/>
        </p:nvSpPr>
        <p:spPr>
          <a:xfrm>
            <a:off x="5474193" y="4625814"/>
            <a:ext cx="1528186" cy="954107"/>
          </a:xfrm>
          <a:prstGeom prst="rect">
            <a:avLst/>
          </a:prstGeom>
          <a:no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2</a:t>
            </a:r>
            <a:r>
              <a:rPr lang="en-US" sz="2800" baseline="30000" dirty="0">
                <a:solidFill>
                  <a:schemeClr val="tx2"/>
                </a:solidFill>
                <a:latin typeface="Dagny OT" panose="020B0504020201020104" pitchFamily="34" charset="77"/>
                <a:ea typeface="Helvetica Light" charset="0"/>
                <a:cs typeface="Helvetica Light" charset="0"/>
              </a:rPr>
              <a:t>nd</a:t>
            </a:r>
            <a:r>
              <a:rPr lang="en-US" sz="2800" dirty="0">
                <a:solidFill>
                  <a:schemeClr val="tx2"/>
                </a:solidFill>
                <a:latin typeface="Dagny OT" panose="020B0504020201020104" pitchFamily="34" charset="77"/>
                <a:ea typeface="Helvetica Light" charset="0"/>
                <a:cs typeface="Helvetica Light" charset="0"/>
              </a:rPr>
              <a:t> A.I. Winter</a:t>
            </a:r>
          </a:p>
        </p:txBody>
      </p:sp>
      <p:sp>
        <p:nvSpPr>
          <p:cNvPr id="11" name="TextBox 10"/>
          <p:cNvSpPr txBox="1"/>
          <p:nvPr/>
        </p:nvSpPr>
        <p:spPr>
          <a:xfrm>
            <a:off x="6797315" y="2372085"/>
            <a:ext cx="2064776" cy="523220"/>
          </a:xfrm>
          <a:prstGeom prst="rect">
            <a:avLst/>
          </a:prstGeom>
          <a:no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Modern A.I.</a:t>
            </a:r>
          </a:p>
        </p:txBody>
      </p:sp>
      <p:sp>
        <p:nvSpPr>
          <p:cNvPr id="26" name="TextBox 25"/>
          <p:cNvSpPr txBox="1"/>
          <p:nvPr/>
        </p:nvSpPr>
        <p:spPr>
          <a:xfrm>
            <a:off x="10740589" y="-12034"/>
            <a:ext cx="870219" cy="523220"/>
          </a:xfrm>
          <a:prstGeom prst="rect">
            <a:avLst/>
          </a:prstGeom>
          <a:noFill/>
          <a:ln>
            <a:noFill/>
          </a:ln>
        </p:spPr>
        <p:txBody>
          <a:bodyPr wrap="square" rtlCol="0">
            <a:spAutoFit/>
          </a:bodyPr>
          <a:lstStyle/>
          <a:p>
            <a:pPr algn="ctr"/>
            <a:r>
              <a:rPr lang="en-US" sz="2800" b="1" dirty="0">
                <a:solidFill>
                  <a:schemeClr val="tx2"/>
                </a:solidFill>
                <a:latin typeface="Dagny OT" panose="020B0504020201020104" pitchFamily="34" charset="77"/>
                <a:ea typeface="Helvetica Light" charset="0"/>
                <a:cs typeface="Helvetica Light" charset="0"/>
              </a:rPr>
              <a:t>???</a:t>
            </a:r>
          </a:p>
        </p:txBody>
      </p:sp>
      <p:sp>
        <p:nvSpPr>
          <p:cNvPr id="27" name="TextBox 26"/>
          <p:cNvSpPr txBox="1"/>
          <p:nvPr/>
        </p:nvSpPr>
        <p:spPr>
          <a:xfrm>
            <a:off x="11216548" y="2567970"/>
            <a:ext cx="870219" cy="523220"/>
          </a:xfrm>
          <a:prstGeom prst="rect">
            <a:avLst/>
          </a:prstGeom>
          <a:noFill/>
          <a:ln>
            <a:noFill/>
          </a:ln>
        </p:spPr>
        <p:txBody>
          <a:bodyPr wrap="square" rtlCol="0">
            <a:spAutoFit/>
          </a:bodyPr>
          <a:lstStyle/>
          <a:p>
            <a:pPr algn="ctr"/>
            <a:r>
              <a:rPr lang="en-US" sz="2800" b="1" dirty="0">
                <a:solidFill>
                  <a:schemeClr val="tx2"/>
                </a:solidFill>
                <a:latin typeface="Dagny OT" panose="020B0504020201020104" pitchFamily="34" charset="77"/>
                <a:ea typeface="Helvetica Light" charset="0"/>
                <a:cs typeface="Helvetica Light" charset="0"/>
              </a:rPr>
              <a:t>???</a:t>
            </a:r>
          </a:p>
        </p:txBody>
      </p:sp>
      <p:sp>
        <p:nvSpPr>
          <p:cNvPr id="28" name="Rectangle 27"/>
          <p:cNvSpPr/>
          <p:nvPr/>
        </p:nvSpPr>
        <p:spPr>
          <a:xfrm rot="2198025">
            <a:off x="9478346" y="1757228"/>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8769887" y="727076"/>
            <a:ext cx="2730996" cy="954107"/>
          </a:xfrm>
          <a:prstGeom prst="rect">
            <a:avLst/>
          </a:prstGeom>
          <a:solidFill>
            <a:schemeClr val="accent2">
              <a:lumMod val="40000"/>
              <a:lumOff val="60000"/>
              <a:alpha val="80000"/>
            </a:schemeClr>
          </a:solidFill>
          <a:ln>
            <a:noFill/>
          </a:ln>
        </p:spPr>
        <p:txBody>
          <a:bodyPr wrap="square" rtlCol="0">
            <a:spAutoFit/>
          </a:bodyPr>
          <a:lstStyle/>
          <a:p>
            <a:pPr algn="ctr"/>
            <a:r>
              <a:rPr lang="en-US" sz="2800" dirty="0">
                <a:solidFill>
                  <a:schemeClr val="tx2"/>
                </a:solidFill>
                <a:latin typeface="Dagny OT" panose="020B0504020201020104" pitchFamily="34" charset="77"/>
                <a:ea typeface="Helvetica Light" charset="0"/>
                <a:cs typeface="Helvetica Light" charset="0"/>
              </a:rPr>
              <a:t>Deep Learning and Big Data</a:t>
            </a:r>
          </a:p>
        </p:txBody>
      </p:sp>
      <p:sp>
        <p:nvSpPr>
          <p:cNvPr id="29" name="TextBox 28"/>
          <p:cNvSpPr txBox="1"/>
          <p:nvPr/>
        </p:nvSpPr>
        <p:spPr>
          <a:xfrm>
            <a:off x="476864" y="6518568"/>
            <a:ext cx="2173283" cy="369332"/>
          </a:xfrm>
          <a:prstGeom prst="rect">
            <a:avLst/>
          </a:prstGeom>
          <a:noFill/>
          <a:ln>
            <a:noFill/>
          </a:ln>
        </p:spPr>
        <p:txBody>
          <a:bodyPr wrap="square" rtlCol="0">
            <a:spAutoFit/>
          </a:bodyPr>
          <a:lstStyle/>
          <a:p>
            <a:pPr algn="ctr"/>
            <a:r>
              <a:rPr lang="en-US" dirty="0">
                <a:solidFill>
                  <a:schemeClr val="tx2"/>
                </a:solidFill>
                <a:latin typeface="Dagny OT" panose="020B0504020201020104" pitchFamily="34" charset="77"/>
                <a:ea typeface="Helvetica Light" charset="0"/>
                <a:cs typeface="Helvetica Light" charset="0"/>
              </a:rPr>
              <a:t>Dartmouth Summer</a:t>
            </a:r>
          </a:p>
        </p:txBody>
      </p:sp>
      <p:sp>
        <p:nvSpPr>
          <p:cNvPr id="30" name="TextBox 29"/>
          <p:cNvSpPr txBox="1"/>
          <p:nvPr/>
        </p:nvSpPr>
        <p:spPr>
          <a:xfrm>
            <a:off x="4451121" y="6516881"/>
            <a:ext cx="2173283" cy="369332"/>
          </a:xfrm>
          <a:prstGeom prst="rect">
            <a:avLst/>
          </a:prstGeom>
          <a:noFill/>
          <a:ln>
            <a:noFill/>
          </a:ln>
        </p:spPr>
        <p:txBody>
          <a:bodyPr wrap="square" rtlCol="0">
            <a:spAutoFit/>
          </a:bodyPr>
          <a:lstStyle/>
          <a:p>
            <a:pPr algn="ctr"/>
            <a:r>
              <a:rPr lang="en-US">
                <a:solidFill>
                  <a:schemeClr val="tx2"/>
                </a:solidFill>
                <a:latin typeface="Dagny OT" panose="020B0504020201020104" pitchFamily="34" charset="77"/>
                <a:ea typeface="Helvetica Light" charset="0"/>
                <a:cs typeface="Helvetica Light" charset="0"/>
              </a:rPr>
              <a:t>Backpropagation</a:t>
            </a:r>
            <a:endParaRPr lang="en-US" dirty="0">
              <a:solidFill>
                <a:schemeClr val="tx2"/>
              </a:solidFill>
              <a:latin typeface="Dagny OT" panose="020B0504020201020104" pitchFamily="34" charset="77"/>
              <a:ea typeface="Helvetica Light" charset="0"/>
              <a:cs typeface="Helvetica Light" charset="0"/>
            </a:endParaRPr>
          </a:p>
        </p:txBody>
      </p:sp>
      <p:sp>
        <p:nvSpPr>
          <p:cNvPr id="31" name="TextBox 30"/>
          <p:cNvSpPr txBox="1"/>
          <p:nvPr/>
        </p:nvSpPr>
        <p:spPr>
          <a:xfrm>
            <a:off x="5002166" y="6206056"/>
            <a:ext cx="2431025" cy="369332"/>
          </a:xfrm>
          <a:prstGeom prst="rect">
            <a:avLst/>
          </a:prstGeom>
          <a:noFill/>
          <a:ln>
            <a:noFill/>
          </a:ln>
        </p:spPr>
        <p:txBody>
          <a:bodyPr wrap="square" rtlCol="0">
            <a:spAutoFit/>
          </a:bodyPr>
          <a:lstStyle/>
          <a:p>
            <a:pPr algn="ctr"/>
            <a:r>
              <a:rPr lang="en-US">
                <a:solidFill>
                  <a:schemeClr val="tx2"/>
                </a:solidFill>
                <a:latin typeface="Dagny OT" panose="020B0504020201020104" pitchFamily="34" charset="77"/>
                <a:ea typeface="Helvetica Light" charset="0"/>
                <a:cs typeface="Helvetica Light" charset="0"/>
              </a:rPr>
              <a:t>5</a:t>
            </a:r>
            <a:r>
              <a:rPr lang="en-US" baseline="30000">
                <a:solidFill>
                  <a:schemeClr val="tx2"/>
                </a:solidFill>
                <a:latin typeface="Dagny OT" panose="020B0504020201020104" pitchFamily="34" charset="77"/>
                <a:ea typeface="Helvetica Light" charset="0"/>
                <a:cs typeface="Helvetica Light" charset="0"/>
              </a:rPr>
              <a:t>th</a:t>
            </a:r>
            <a:r>
              <a:rPr lang="en-US">
                <a:solidFill>
                  <a:schemeClr val="tx2"/>
                </a:solidFill>
                <a:latin typeface="Dagny OT" panose="020B0504020201020104" pitchFamily="34" charset="77"/>
                <a:ea typeface="Helvetica Light" charset="0"/>
                <a:cs typeface="Helvetica Light" charset="0"/>
              </a:rPr>
              <a:t> Generation Project</a:t>
            </a:r>
            <a:endParaRPr lang="en-US" dirty="0">
              <a:solidFill>
                <a:schemeClr val="tx2"/>
              </a:solidFill>
              <a:latin typeface="Dagny OT" panose="020B0504020201020104" pitchFamily="34" charset="77"/>
              <a:ea typeface="Helvetica Light" charset="0"/>
              <a:cs typeface="Helvetica Light" charset="0"/>
            </a:endParaRPr>
          </a:p>
        </p:txBody>
      </p:sp>
      <p:sp>
        <p:nvSpPr>
          <p:cNvPr id="32" name="TextBox 31"/>
          <p:cNvSpPr txBox="1"/>
          <p:nvPr/>
        </p:nvSpPr>
        <p:spPr>
          <a:xfrm>
            <a:off x="6217678" y="6516881"/>
            <a:ext cx="2173283" cy="369332"/>
          </a:xfrm>
          <a:prstGeom prst="rect">
            <a:avLst/>
          </a:prstGeom>
          <a:noFill/>
          <a:ln>
            <a:noFill/>
          </a:ln>
        </p:spPr>
        <p:txBody>
          <a:bodyPr wrap="square" rtlCol="0">
            <a:spAutoFit/>
          </a:bodyPr>
          <a:lstStyle/>
          <a:p>
            <a:pPr algn="ctr"/>
            <a:r>
              <a:rPr lang="en-US">
                <a:solidFill>
                  <a:schemeClr val="tx2"/>
                </a:solidFill>
                <a:latin typeface="Dagny OT" panose="020B0504020201020104" pitchFamily="34" charset="77"/>
                <a:ea typeface="Helvetica Light" charset="0"/>
                <a:cs typeface="Helvetica Light" charset="0"/>
              </a:rPr>
              <a:t>Deep Blue</a:t>
            </a:r>
            <a:endParaRPr lang="en-US" dirty="0">
              <a:solidFill>
                <a:schemeClr val="tx2"/>
              </a:solidFill>
              <a:latin typeface="Dagny OT" panose="020B0504020201020104" pitchFamily="34" charset="77"/>
              <a:ea typeface="Helvetica Light" charset="0"/>
              <a:cs typeface="Helvetica Light" charset="0"/>
            </a:endParaRPr>
          </a:p>
        </p:txBody>
      </p:sp>
      <p:sp>
        <p:nvSpPr>
          <p:cNvPr id="33" name="TextBox 32"/>
          <p:cNvSpPr txBox="1"/>
          <p:nvPr/>
        </p:nvSpPr>
        <p:spPr>
          <a:xfrm>
            <a:off x="7458656" y="6206056"/>
            <a:ext cx="2431025" cy="369332"/>
          </a:xfrm>
          <a:prstGeom prst="rect">
            <a:avLst/>
          </a:prstGeom>
          <a:noFill/>
          <a:ln>
            <a:noFill/>
          </a:ln>
        </p:spPr>
        <p:txBody>
          <a:bodyPr wrap="square" rtlCol="0">
            <a:spAutoFit/>
          </a:bodyPr>
          <a:lstStyle/>
          <a:p>
            <a:pPr algn="ctr"/>
            <a:r>
              <a:rPr lang="en-US" dirty="0">
                <a:solidFill>
                  <a:schemeClr val="tx2"/>
                </a:solidFill>
                <a:latin typeface="Dagny OT" panose="020B0504020201020104" pitchFamily="34" charset="77"/>
                <a:ea typeface="Helvetica Light" charset="0"/>
                <a:cs typeface="Helvetica Light" charset="0"/>
              </a:rPr>
              <a:t>Human Brain Project</a:t>
            </a:r>
          </a:p>
        </p:txBody>
      </p:sp>
      <p:sp>
        <p:nvSpPr>
          <p:cNvPr id="34" name="TextBox 33"/>
          <p:cNvSpPr txBox="1"/>
          <p:nvPr/>
        </p:nvSpPr>
        <p:spPr>
          <a:xfrm>
            <a:off x="7716398" y="6516881"/>
            <a:ext cx="2173283" cy="369332"/>
          </a:xfrm>
          <a:prstGeom prst="rect">
            <a:avLst/>
          </a:prstGeom>
          <a:noFill/>
          <a:ln>
            <a:noFill/>
          </a:ln>
        </p:spPr>
        <p:txBody>
          <a:bodyPr wrap="square" rtlCol="0">
            <a:spAutoFit/>
          </a:bodyPr>
          <a:lstStyle/>
          <a:p>
            <a:pPr algn="ctr"/>
            <a:r>
              <a:rPr lang="en-US">
                <a:solidFill>
                  <a:schemeClr val="tx2"/>
                </a:solidFill>
                <a:latin typeface="Dagny OT" panose="020B0504020201020104" pitchFamily="34" charset="77"/>
                <a:ea typeface="Helvetica Light" charset="0"/>
                <a:cs typeface="Helvetica Light" charset="0"/>
              </a:rPr>
              <a:t>Stanley</a:t>
            </a:r>
            <a:endParaRPr lang="en-US" dirty="0">
              <a:solidFill>
                <a:schemeClr val="tx2"/>
              </a:solidFill>
              <a:latin typeface="Dagny OT" panose="020B0504020201020104" pitchFamily="34" charset="77"/>
              <a:ea typeface="Helvetica Light" charset="0"/>
              <a:cs typeface="Helvetica Light" charset="0"/>
            </a:endParaRPr>
          </a:p>
        </p:txBody>
      </p:sp>
      <p:sp>
        <p:nvSpPr>
          <p:cNvPr id="35" name="TextBox 34"/>
          <p:cNvSpPr txBox="1"/>
          <p:nvPr/>
        </p:nvSpPr>
        <p:spPr>
          <a:xfrm>
            <a:off x="10058231" y="6354833"/>
            <a:ext cx="2173283" cy="369332"/>
          </a:xfrm>
          <a:prstGeom prst="rect">
            <a:avLst/>
          </a:prstGeom>
          <a:noFill/>
          <a:ln>
            <a:noFill/>
          </a:ln>
        </p:spPr>
        <p:txBody>
          <a:bodyPr wrap="square" rtlCol="0">
            <a:spAutoFit/>
          </a:bodyPr>
          <a:lstStyle/>
          <a:p>
            <a:pPr algn="ctr"/>
            <a:r>
              <a:rPr lang="en-US"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12436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5A0EE3-E1CD-BD4A-A8C3-DE835B7AC0D0}"/>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Where do you think A.I. is heading? </a:t>
            </a:r>
            <a:r>
              <a:rPr lang="en-US" dirty="0">
                <a:ea typeface="Helvetica Light" charset="0"/>
                <a:cs typeface="Helvetica Light" charset="0"/>
              </a:rPr>
              <a:t>3</a:t>
            </a:r>
            <a:r>
              <a:rPr lang="en-US" baseline="30000" dirty="0">
                <a:ea typeface="Helvetica Light" charset="0"/>
                <a:cs typeface="Helvetica Light" charset="0"/>
              </a:rPr>
              <a:t>rd</a:t>
            </a:r>
            <a:r>
              <a:rPr lang="en-US" dirty="0">
                <a:ea typeface="Helvetica Light" charset="0"/>
                <a:cs typeface="Helvetica Light" charset="0"/>
              </a:rPr>
              <a:t> A.I. Winter or onto bigger and better things?</a:t>
            </a:r>
          </a:p>
          <a:p>
            <a:endParaRPr lang="en-US" sz="1000" dirty="0">
              <a:ea typeface="Helvetica Light" charset="0"/>
              <a:cs typeface="Helvetica Light" charset="0"/>
            </a:endParaRPr>
          </a:p>
          <a:p>
            <a:r>
              <a:rPr lang="en-US" dirty="0">
                <a:ea typeface="Helvetica Light" charset="0"/>
                <a:cs typeface="Helvetica Light" charset="0"/>
              </a:rPr>
              <a:t>How can businesses and governments prepare themselves for either eventuality?</a:t>
            </a:r>
          </a:p>
        </p:txBody>
      </p:sp>
    </p:spTree>
    <p:extLst>
      <p:ext uri="{BB962C8B-B14F-4D97-AF65-F5344CB8AC3E}">
        <p14:creationId xmlns:p14="http://schemas.microsoft.com/office/powerpoint/2010/main" val="306866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Neural Network Basics</a:t>
            </a:r>
          </a:p>
        </p:txBody>
      </p:sp>
      <p:sp>
        <p:nvSpPr>
          <p:cNvPr id="5" name="Text Placeholder 4">
            <a:extLst>
              <a:ext uri="{FF2B5EF4-FFF2-40B4-BE49-F238E27FC236}">
                <a16:creationId xmlns:a16="http://schemas.microsoft.com/office/drawing/2014/main" xmlns="" id="{06E0D21E-D80F-6140-902D-48E5863E002E}"/>
              </a:ext>
            </a:extLst>
          </p:cNvPr>
          <p:cNvSpPr>
            <a:spLocks noGrp="1"/>
          </p:cNvSpPr>
          <p:nvPr>
            <p:ph type="body" idx="1"/>
          </p:nvPr>
        </p:nvSpPr>
        <p:spPr/>
        <p:txBody>
          <a:bodyPr/>
          <a:lstStyle/>
          <a:p>
            <a:r>
              <a:rPr lang="en-US" dirty="0"/>
              <a:t>ARTIFICIAL INTELLIGENCE AND NEURAL NETWORKS</a:t>
            </a:r>
          </a:p>
        </p:txBody>
      </p:sp>
      <p:sp>
        <p:nvSpPr>
          <p:cNvPr id="4" name="Rectangle 3">
            <a:extLst>
              <a:ext uri="{FF2B5EF4-FFF2-40B4-BE49-F238E27FC236}">
                <a16:creationId xmlns:a16="http://schemas.microsoft.com/office/drawing/2014/main" xmlns="" id="{D5910705-EC30-7040-B1AF-9368F59BC5BA}"/>
              </a:ext>
            </a:extLst>
          </p:cNvPr>
          <p:cNvSpPr/>
          <p:nvPr/>
        </p:nvSpPr>
        <p:spPr>
          <a:xfrm>
            <a:off x="581192" y="5357158"/>
            <a:ext cx="11029614" cy="861774"/>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a:t>
            </a:r>
            <a:r>
              <a:rPr lang="en-CA" dirty="0">
                <a:solidFill>
                  <a:schemeClr val="bg1"/>
                </a:solidFill>
                <a:latin typeface="Dagny OT" panose="020B0504020201020104" pitchFamily="34" charset="77"/>
              </a:rPr>
              <a:t>Neural networks blow all previous techniques out of the water in terms of performance, but given the existence of adversarial examples, it shows we really don't understand what's going on.”</a:t>
            </a:r>
          </a:p>
          <a:p>
            <a:pPr algn="r"/>
            <a:r>
              <a:rPr lang="en-CA" sz="1400" dirty="0">
                <a:solidFill>
                  <a:schemeClr val="bg1"/>
                </a:solidFill>
                <a:latin typeface="Dagny OT" panose="020B0504020201020104" pitchFamily="34" charset="77"/>
                <a:ea typeface="Helvetica Light" charset="0"/>
                <a:cs typeface="Helvetica Light" charset="0"/>
              </a:rPr>
              <a:t>(D. </a:t>
            </a:r>
            <a:r>
              <a:rPr lang="en-CA" sz="1400" dirty="0" err="1">
                <a:solidFill>
                  <a:schemeClr val="bg1"/>
                </a:solidFill>
                <a:latin typeface="Dagny OT" panose="020B0504020201020104" pitchFamily="34" charset="77"/>
                <a:ea typeface="Helvetica Light" charset="0"/>
                <a:cs typeface="Helvetica Light" charset="0"/>
              </a:rPr>
              <a:t>Gershgorn</a:t>
            </a:r>
            <a:r>
              <a:rPr lang="en-CA" sz="1400" dirty="0">
                <a:solidFill>
                  <a:schemeClr val="bg1"/>
                </a:solidFill>
                <a:latin typeface="Dagny OT" panose="020B0504020201020104" pitchFamily="34" charset="77"/>
                <a:ea typeface="Helvetica Light" charset="0"/>
                <a:cs typeface="Helvetica Light" charset="0"/>
              </a:rPr>
              <a:t>, </a:t>
            </a:r>
            <a:r>
              <a:rPr lang="en-CA" sz="1400" i="1" dirty="0">
                <a:solidFill>
                  <a:schemeClr val="bg1"/>
                </a:solidFill>
                <a:latin typeface="Dagny OT" panose="020B0504020201020104" pitchFamily="34" charset="77"/>
                <a:ea typeface="Helvetica Light" charset="0"/>
                <a:cs typeface="Helvetica Light" charset="0"/>
              </a:rPr>
              <a:t>Quartz</a:t>
            </a:r>
            <a:r>
              <a:rPr lang="en-CA" sz="1400" dirty="0">
                <a:solidFill>
                  <a:schemeClr val="bg1"/>
                </a:solidFill>
                <a:latin typeface="Dagny OT" panose="020B0504020201020104" pitchFamily="34" charset="77"/>
                <a:ea typeface="Helvetica Light" charset="0"/>
                <a:cs typeface="Helvetica Light" charset="0"/>
              </a:rPr>
              <a:t>)</a:t>
            </a:r>
            <a:endParaRPr lang="en-US" sz="1400" dirty="0">
              <a:solidFill>
                <a:schemeClr val="bg1"/>
              </a:solidFill>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95507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in a Nutshell</a:t>
            </a:r>
          </a:p>
        </p:txBody>
      </p:sp>
      <p:sp>
        <p:nvSpPr>
          <p:cNvPr id="3" name="Content Placeholder 2"/>
          <p:cNvSpPr>
            <a:spLocks noGrp="1"/>
          </p:cNvSpPr>
          <p:nvPr>
            <p:ph idx="1"/>
          </p:nvPr>
        </p:nvSpPr>
        <p:spPr/>
        <p:txBody>
          <a:bodyPr>
            <a:normAutofit lnSpcReduction="10000"/>
          </a:bodyPr>
          <a:lstStyle/>
          <a:p>
            <a:pPr algn="just">
              <a:lnSpc>
                <a:spcPct val="110000"/>
              </a:lnSpc>
            </a:pPr>
            <a:r>
              <a:rPr lang="en-US" dirty="0"/>
              <a:t>A trained </a:t>
            </a:r>
            <a:r>
              <a:rPr lang="en-US" b="1" dirty="0"/>
              <a:t>Artificial Neural Network</a:t>
            </a:r>
            <a:r>
              <a:rPr lang="en-US" dirty="0"/>
              <a:t> (ANN) is a function that maps inputs to outputs in a useful way: </a:t>
            </a:r>
          </a:p>
          <a:p>
            <a:pPr marL="1143000" lvl="1" indent="-457200" algn="just">
              <a:lnSpc>
                <a:spcPct val="110000"/>
              </a:lnSpc>
              <a:buSzPct val="100000"/>
              <a:buFont typeface="Wingdings" charset="2"/>
              <a:buChar char="§"/>
            </a:pPr>
            <a:r>
              <a:rPr lang="en-US" dirty="0"/>
              <a:t>receives input(s)</a:t>
            </a:r>
          </a:p>
          <a:p>
            <a:pPr marL="1143000" lvl="1" indent="-457200" algn="just">
              <a:lnSpc>
                <a:spcPct val="110000"/>
              </a:lnSpc>
              <a:buSzPct val="100000"/>
              <a:buFont typeface="Wingdings" charset="2"/>
              <a:buChar char="§"/>
            </a:pPr>
            <a:r>
              <a:rPr lang="en-US" dirty="0"/>
              <a:t>computes values</a:t>
            </a:r>
          </a:p>
          <a:p>
            <a:pPr marL="1143000" lvl="1" indent="-457200" algn="just">
              <a:lnSpc>
                <a:spcPct val="110000"/>
              </a:lnSpc>
              <a:buSzPct val="100000"/>
              <a:buFont typeface="Wingdings" charset="2"/>
              <a:buChar char="§"/>
            </a:pPr>
            <a:r>
              <a:rPr lang="en-US" dirty="0"/>
              <a:t>provides output(s)</a:t>
            </a:r>
          </a:p>
          <a:p>
            <a:pPr algn="just">
              <a:lnSpc>
                <a:spcPct val="110000"/>
              </a:lnSpc>
            </a:pPr>
            <a:endParaRPr lang="en-US" sz="500" dirty="0"/>
          </a:p>
          <a:p>
            <a:pPr algn="just">
              <a:lnSpc>
                <a:spcPct val="110000"/>
              </a:lnSpc>
            </a:pPr>
            <a:r>
              <a:rPr lang="en-US" dirty="0"/>
              <a:t>ANNs use a Swiss-army-knife approach to things (</a:t>
            </a:r>
            <a:r>
              <a:rPr lang="en-US" b="1" dirty="0"/>
              <a:t>plenty of options, but it’s not always clear which one should be used</a:t>
            </a:r>
            <a:r>
              <a:rPr lang="en-US" dirty="0"/>
              <a:t>).</a:t>
            </a:r>
          </a:p>
          <a:p>
            <a:pPr algn="just">
              <a:lnSpc>
                <a:spcPct val="110000"/>
              </a:lnSpc>
            </a:pPr>
            <a:endParaRPr lang="en-US" sz="500" dirty="0"/>
          </a:p>
          <a:p>
            <a:pPr algn="just">
              <a:lnSpc>
                <a:spcPct val="110000"/>
              </a:lnSpc>
            </a:pPr>
            <a:r>
              <a:rPr lang="en-US" dirty="0"/>
              <a:t>The user does not need to decide much about the function or know much about the problem space in advance (</a:t>
            </a:r>
            <a:r>
              <a:rPr lang="en-US" b="1" dirty="0"/>
              <a:t>quiet model</a:t>
            </a:r>
            <a:r>
              <a:rPr lang="en-US" dirty="0"/>
              <a:t>).</a:t>
            </a:r>
          </a:p>
          <a:p>
            <a:pPr algn="just"/>
            <a:endParaRPr lang="en-US" sz="100" dirty="0"/>
          </a:p>
        </p:txBody>
      </p:sp>
    </p:spTree>
    <p:extLst>
      <p:ext uri="{BB962C8B-B14F-4D97-AF65-F5344CB8AC3E}">
        <p14:creationId xmlns:p14="http://schemas.microsoft.com/office/powerpoint/2010/main" val="30716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in a Nutshell</a:t>
            </a:r>
          </a:p>
        </p:txBody>
      </p:sp>
      <p:sp>
        <p:nvSpPr>
          <p:cNvPr id="3" name="Content Placeholder 2"/>
          <p:cNvSpPr>
            <a:spLocks noGrp="1"/>
          </p:cNvSpPr>
          <p:nvPr>
            <p:ph idx="1"/>
          </p:nvPr>
        </p:nvSpPr>
        <p:spPr/>
        <p:txBody>
          <a:bodyPr/>
          <a:lstStyle/>
          <a:p>
            <a:pPr algn="just">
              <a:lnSpc>
                <a:spcPct val="100000"/>
              </a:lnSpc>
            </a:pPr>
            <a:r>
              <a:rPr lang="en-US" dirty="0"/>
              <a:t>Algorithms allow ANNs to </a:t>
            </a:r>
            <a:r>
              <a:rPr lang="en-US" b="1" dirty="0"/>
              <a:t>learn</a:t>
            </a:r>
            <a:r>
              <a:rPr lang="en-US" dirty="0"/>
              <a:t> (i.e. generate the function and its internal values) </a:t>
            </a:r>
            <a:r>
              <a:rPr lang="en-US" b="1" dirty="0"/>
              <a:t>automatically</a:t>
            </a:r>
            <a:r>
              <a:rPr lang="en-US" dirty="0"/>
              <a:t>.</a:t>
            </a:r>
          </a:p>
          <a:p>
            <a:pPr algn="just">
              <a:lnSpc>
                <a:spcPct val="100000"/>
              </a:lnSpc>
            </a:pPr>
            <a:endParaRPr lang="en-US" sz="500" dirty="0"/>
          </a:p>
          <a:p>
            <a:pPr algn="just">
              <a:lnSpc>
                <a:spcPct val="100000"/>
              </a:lnSpc>
            </a:pPr>
            <a:r>
              <a:rPr lang="en-US" dirty="0"/>
              <a:t>ANNs can be used for:</a:t>
            </a:r>
          </a:p>
          <a:p>
            <a:pPr marL="1143000" lvl="1" indent="-457200" algn="just">
              <a:lnSpc>
                <a:spcPct val="100000"/>
              </a:lnSpc>
              <a:buFont typeface="Wingdings" charset="2"/>
              <a:buChar char="§"/>
            </a:pPr>
            <a:r>
              <a:rPr lang="en-US" dirty="0"/>
              <a:t>supervised learning (</a:t>
            </a:r>
            <a:r>
              <a:rPr lang="en-US" b="1" dirty="0"/>
              <a:t>multi-layered feedforward neural networks</a:t>
            </a:r>
            <a:r>
              <a:rPr lang="en-US" dirty="0"/>
              <a:t>)</a:t>
            </a:r>
          </a:p>
          <a:p>
            <a:pPr marL="1143000" lvl="1" indent="-457200" algn="just">
              <a:lnSpc>
                <a:spcPct val="100000"/>
              </a:lnSpc>
              <a:buFont typeface="Wingdings" charset="2"/>
              <a:buChar char="§"/>
            </a:pPr>
            <a:r>
              <a:rPr lang="en-US" dirty="0"/>
              <a:t>unsupervised learning (</a:t>
            </a:r>
            <a:r>
              <a:rPr lang="en-US" b="1" dirty="0"/>
              <a:t>self-organizing maps</a:t>
            </a:r>
            <a:r>
              <a:rPr lang="en-US" dirty="0"/>
              <a:t>)</a:t>
            </a:r>
          </a:p>
          <a:p>
            <a:pPr marL="1143000" lvl="1" indent="-457200" algn="just">
              <a:lnSpc>
                <a:spcPct val="100000"/>
              </a:lnSpc>
              <a:buFont typeface="Wingdings" charset="2"/>
              <a:buChar char="§"/>
            </a:pPr>
            <a:r>
              <a:rPr lang="en-US" dirty="0"/>
              <a:t>reinforcement learning.</a:t>
            </a:r>
          </a:p>
          <a:p>
            <a:pPr algn="just">
              <a:lnSpc>
                <a:spcPct val="100000"/>
              </a:lnSpc>
            </a:pPr>
            <a:endParaRPr lang="en-US" sz="500" dirty="0"/>
          </a:p>
          <a:p>
            <a:pPr algn="just">
              <a:lnSpc>
                <a:spcPct val="100000"/>
              </a:lnSpc>
            </a:pPr>
            <a:r>
              <a:rPr lang="en-US" dirty="0"/>
              <a:t>Technically, the only requirement is the ability to minimize a cost function (</a:t>
            </a:r>
            <a:r>
              <a:rPr lang="en-US" b="1" dirty="0"/>
              <a:t>optimization</a:t>
            </a:r>
            <a:r>
              <a:rPr lang="en-US" dirty="0"/>
              <a:t>).</a:t>
            </a:r>
          </a:p>
        </p:txBody>
      </p:sp>
    </p:spTree>
    <p:extLst>
      <p:ext uri="{BB962C8B-B14F-4D97-AF65-F5344CB8AC3E}">
        <p14:creationId xmlns:p14="http://schemas.microsoft.com/office/powerpoint/2010/main" val="386705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D689DA5-1E20-C446-BE2D-EFD8C010E112}"/>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148" y="215838"/>
            <a:ext cx="10833713" cy="6426320"/>
          </a:xfrm>
        </p:spPr>
      </p:pic>
      <p:sp>
        <p:nvSpPr>
          <p:cNvPr id="9" name="Rectangle 8"/>
          <p:cNvSpPr/>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1018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614225"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B0F0"/>
                          </a:solidFill>
                          <a:latin typeface="Cambria Math" charset="0"/>
                        </a:rPr>
                        <m:t>𝒘</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4614225" y="3381396"/>
                <a:ext cx="990600" cy="369332"/>
              </a:xfrm>
              <a:prstGeom prst="rect">
                <a:avLst/>
              </a:prstGeom>
              <a:blipFill rotWithShape="0">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4800" y="3686400"/>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lang="en-US" sz="2400" dirty="0">
                  <a:solidFill>
                    <a:srgbClr val="008F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4800" y="3686400"/>
                <a:ext cx="8128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528050" y="1368521"/>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lang="en-US" sz="2400" dirty="0">
                  <a:solidFill>
                    <a:srgbClr val="008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368521"/>
                <a:ext cx="527050"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0464800" y="1368521"/>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lang="en-US" sz="2400" dirty="0">
                  <a:solidFill>
                    <a:srgbClr val="008F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368521"/>
                <a:ext cx="889000" cy="369332"/>
              </a:xfrm>
              <a:prstGeom prst="rect">
                <a:avLst/>
              </a:prstGeom>
              <a:blipFill rotWithShape="0">
                <a:blip r:embed="rId6"/>
                <a:stretch>
                  <a:fillRect b="-34426"/>
                </a:stretch>
              </a:blipFill>
            </p:spPr>
            <p:txBody>
              <a:bodyPr/>
              <a:lstStyle/>
              <a:p>
                <a:r>
                  <a:rPr lang="en-US">
                    <a:noFill/>
                  </a:rPr>
                  <a:t> </a:t>
                </a:r>
              </a:p>
            </p:txBody>
          </p:sp>
        </mc:Fallback>
      </mc:AlternateContent>
      <p:sp>
        <p:nvSpPr>
          <p:cNvPr id="13" name="Rectangle 12"/>
          <p:cNvSpPr/>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0" y="3315085"/>
            <a:ext cx="1485900" cy="461665"/>
          </a:xfrm>
          <a:prstGeom prst="rect">
            <a:avLst/>
          </a:prstGeom>
          <a:noFill/>
        </p:spPr>
        <p:txBody>
          <a:bodyPr wrap="square" rtlCol="0">
            <a:spAutoFit/>
          </a:bodyPr>
          <a:lstStyle/>
          <a:p>
            <a:pPr algn="ctr"/>
            <a:r>
              <a:rPr lang="en-US" sz="2400" i="1" dirty="0">
                <a:solidFill>
                  <a:schemeClr val="tx2"/>
                </a:solidFill>
                <a:latin typeface="Dagny OT" panose="020B0504020201020104" pitchFamily="34" charset="77"/>
                <a:ea typeface="Helvetica Light" charset="0"/>
                <a:cs typeface="Helvetica Light" charset="0"/>
              </a:rPr>
              <a:t>Signal</a:t>
            </a:r>
          </a:p>
        </p:txBody>
      </p:sp>
      <p:sp>
        <p:nvSpPr>
          <p:cNvPr id="24" name="TextBox 23"/>
          <p:cNvSpPr txBox="1"/>
          <p:nvPr/>
        </p:nvSpPr>
        <p:spPr>
          <a:xfrm>
            <a:off x="3474276" y="1912492"/>
            <a:ext cx="1485900" cy="461665"/>
          </a:xfrm>
          <a:prstGeom prst="rect">
            <a:avLst/>
          </a:prstGeom>
          <a:noFill/>
        </p:spPr>
        <p:txBody>
          <a:bodyPr wrap="square" rtlCol="0">
            <a:spAutoFit/>
          </a:bodyPr>
          <a:lstStyle/>
          <a:p>
            <a:pPr algn="ctr"/>
            <a:r>
              <a:rPr lang="en-US" sz="2400" dirty="0">
                <a:latin typeface="Helvetica Light" charset="0"/>
                <a:ea typeface="Helvetica Light" charset="0"/>
                <a:cs typeface="Helvetica Light" charset="0"/>
              </a:rPr>
              <a:t>Edge</a:t>
            </a:r>
          </a:p>
        </p:txBody>
      </p:sp>
      <p:sp>
        <p:nvSpPr>
          <p:cNvPr id="25" name="TextBox 24"/>
          <p:cNvSpPr txBox="1"/>
          <p:nvPr/>
        </p:nvSpPr>
        <p:spPr>
          <a:xfrm>
            <a:off x="708148" y="6093263"/>
            <a:ext cx="2225551" cy="461665"/>
          </a:xfrm>
          <a:prstGeom prst="rect">
            <a:avLst/>
          </a:prstGeom>
          <a:noFill/>
        </p:spPr>
        <p:txBody>
          <a:bodyPr wrap="square" rtlCol="0">
            <a:spAutoFit/>
          </a:bodyPr>
          <a:lstStyle/>
          <a:p>
            <a:pPr algn="ctr"/>
            <a:r>
              <a:rPr lang="en-US" sz="2400" dirty="0">
                <a:solidFill>
                  <a:schemeClr val="tx2"/>
                </a:solidFill>
                <a:latin typeface="Dagny OT" panose="020B0504020201020104" pitchFamily="34" charset="77"/>
                <a:ea typeface="Helvetica Light" charset="0"/>
                <a:cs typeface="Helvetica Light" charset="0"/>
              </a:rPr>
              <a:t>Input Layer</a:t>
            </a:r>
          </a:p>
        </p:txBody>
      </p:sp>
      <p:sp>
        <p:nvSpPr>
          <p:cNvPr id="26" name="TextBox 25"/>
          <p:cNvSpPr txBox="1"/>
          <p:nvPr/>
        </p:nvSpPr>
        <p:spPr>
          <a:xfrm>
            <a:off x="4495800" y="6093263"/>
            <a:ext cx="2870200" cy="461665"/>
          </a:xfrm>
          <a:prstGeom prst="rect">
            <a:avLst/>
          </a:prstGeom>
          <a:noFill/>
        </p:spPr>
        <p:txBody>
          <a:bodyPr wrap="square" rtlCol="0">
            <a:spAutoFit/>
          </a:bodyPr>
          <a:lstStyle/>
          <a:p>
            <a:pPr algn="ctr"/>
            <a:r>
              <a:rPr lang="en-US" sz="2400">
                <a:latin typeface="Helvetica Light" charset="0"/>
                <a:ea typeface="Helvetica Light" charset="0"/>
                <a:cs typeface="Helvetica Light" charset="0"/>
              </a:rPr>
              <a:t>Hidden Layer(s)</a:t>
            </a:r>
            <a:endParaRPr lang="en-US" sz="2400" dirty="0">
              <a:latin typeface="Helvetica Light" charset="0"/>
              <a:ea typeface="Helvetica Light" charset="0"/>
              <a:cs typeface="Helvetica Light" charset="0"/>
            </a:endParaRPr>
          </a:p>
        </p:txBody>
      </p:sp>
      <p:sp>
        <p:nvSpPr>
          <p:cNvPr id="27" name="TextBox 26"/>
          <p:cNvSpPr txBox="1"/>
          <p:nvPr/>
        </p:nvSpPr>
        <p:spPr>
          <a:xfrm>
            <a:off x="7961499" y="6093262"/>
            <a:ext cx="2820801" cy="461665"/>
          </a:xfrm>
          <a:prstGeom prst="rect">
            <a:avLst/>
          </a:prstGeom>
          <a:noFill/>
        </p:spPr>
        <p:txBody>
          <a:bodyPr wrap="square" rtlCol="0">
            <a:spAutoFit/>
          </a:bodyPr>
          <a:lstStyle/>
          <a:p>
            <a:pPr algn="ctr"/>
            <a:r>
              <a:rPr lang="en-US" sz="2400" dirty="0">
                <a:solidFill>
                  <a:schemeClr val="tx2"/>
                </a:solidFill>
                <a:latin typeface="Dagny OT" panose="020B0504020201020104" pitchFamily="34" charset="77"/>
                <a:ea typeface="Helvetica Light" charset="0"/>
                <a:cs typeface="Helvetica Light" charset="0"/>
              </a:rPr>
              <a:t>Output Layer</a:t>
            </a:r>
          </a:p>
        </p:txBody>
      </p:sp>
      <p:sp>
        <p:nvSpPr>
          <p:cNvPr id="28" name="TextBox 27"/>
          <p:cNvSpPr txBox="1"/>
          <p:nvPr/>
        </p:nvSpPr>
        <p:spPr>
          <a:xfrm>
            <a:off x="4310188" y="3032452"/>
            <a:ext cx="1485900" cy="461665"/>
          </a:xfrm>
          <a:prstGeom prst="rect">
            <a:avLst/>
          </a:prstGeom>
          <a:noFill/>
        </p:spPr>
        <p:txBody>
          <a:bodyPr wrap="square" rtlCol="0">
            <a:spAutoFit/>
          </a:bodyPr>
          <a:lstStyle/>
          <a:p>
            <a:pPr algn="ctr"/>
            <a:r>
              <a:rPr lang="en-US" sz="2400" i="1">
                <a:latin typeface="Helvetica Light" charset="0"/>
                <a:ea typeface="Helvetica Light" charset="0"/>
                <a:cs typeface="Helvetica Light" charset="0"/>
              </a:rPr>
              <a:t>Weight</a:t>
            </a:r>
            <a:endParaRPr lang="en-US" sz="2400" i="1" dirty="0">
              <a:latin typeface="Helvetica Light" charset="0"/>
              <a:ea typeface="Helvetica Light" charset="0"/>
              <a:cs typeface="Helvetica Light" charset="0"/>
            </a:endParaRPr>
          </a:p>
        </p:txBody>
      </p:sp>
      <p:sp>
        <p:nvSpPr>
          <p:cNvPr id="29" name="TextBox 28"/>
          <p:cNvSpPr txBox="1"/>
          <p:nvPr/>
        </p:nvSpPr>
        <p:spPr>
          <a:xfrm>
            <a:off x="7267770" y="631680"/>
            <a:ext cx="1047610" cy="830997"/>
          </a:xfrm>
          <a:prstGeom prst="rect">
            <a:avLst/>
          </a:prstGeom>
          <a:noFill/>
        </p:spPr>
        <p:txBody>
          <a:bodyPr wrap="square" rtlCol="0">
            <a:spAutoFit/>
          </a:bodyPr>
          <a:lstStyle/>
          <a:p>
            <a:pPr algn="ctr"/>
            <a:r>
              <a:rPr lang="en-US" sz="2400" i="1" dirty="0">
                <a:latin typeface="Helvetica Light" charset="0"/>
                <a:ea typeface="Helvetica Light" charset="0"/>
                <a:cs typeface="Helvetica Light" charset="0"/>
              </a:rPr>
              <a:t>Net Input</a:t>
            </a:r>
          </a:p>
        </p:txBody>
      </p:sp>
      <p:sp>
        <p:nvSpPr>
          <p:cNvPr id="30" name="TextBox 29"/>
          <p:cNvSpPr txBox="1"/>
          <p:nvPr/>
        </p:nvSpPr>
        <p:spPr>
          <a:xfrm>
            <a:off x="10224430" y="631680"/>
            <a:ext cx="1218270" cy="830997"/>
          </a:xfrm>
          <a:prstGeom prst="rect">
            <a:avLst/>
          </a:prstGeom>
          <a:noFill/>
        </p:spPr>
        <p:txBody>
          <a:bodyPr wrap="square" rtlCol="0">
            <a:spAutoFit/>
          </a:bodyPr>
          <a:lstStyle/>
          <a:p>
            <a:pPr algn="ctr"/>
            <a:r>
              <a:rPr lang="en-US" sz="2400" i="1">
                <a:latin typeface="Helvetica Light" charset="0"/>
                <a:ea typeface="Helvetica Light" charset="0"/>
                <a:cs typeface="Helvetica Light" charset="0"/>
              </a:rPr>
              <a:t>Node Output</a:t>
            </a:r>
            <a:endParaRPr lang="en-US" sz="2400" i="1" dirty="0">
              <a:latin typeface="Helvetica Light" charset="0"/>
              <a:ea typeface="Helvetica Light" charset="0"/>
              <a:cs typeface="Helvetica Light" charset="0"/>
            </a:endParaRPr>
          </a:p>
        </p:txBody>
      </p:sp>
      <p:sp>
        <p:nvSpPr>
          <p:cNvPr id="31" name="TextBox 30"/>
          <p:cNvSpPr txBox="1"/>
          <p:nvPr/>
        </p:nvSpPr>
        <p:spPr>
          <a:xfrm>
            <a:off x="5227731" y="4236010"/>
            <a:ext cx="1485900" cy="461665"/>
          </a:xfrm>
          <a:prstGeom prst="rect">
            <a:avLst/>
          </a:prstGeom>
          <a:noFill/>
        </p:spPr>
        <p:txBody>
          <a:bodyPr wrap="square" rtlCol="0">
            <a:spAutoFit/>
          </a:bodyPr>
          <a:lstStyle/>
          <a:p>
            <a:pPr algn="ctr"/>
            <a:r>
              <a:rPr lang="en-US" sz="2400" dirty="0">
                <a:latin typeface="Helvetica Light" charset="0"/>
                <a:ea typeface="Helvetica Light" charset="0"/>
                <a:cs typeface="Helvetica Light" charset="0"/>
              </a:rPr>
              <a:t>Node</a:t>
            </a:r>
          </a:p>
        </p:txBody>
      </p:sp>
      <p:sp>
        <p:nvSpPr>
          <p:cNvPr id="32" name="TextBox 31"/>
          <p:cNvSpPr txBox="1"/>
          <p:nvPr/>
        </p:nvSpPr>
        <p:spPr>
          <a:xfrm>
            <a:off x="9691030" y="3651053"/>
            <a:ext cx="1218270" cy="461665"/>
          </a:xfrm>
          <a:prstGeom prst="rect">
            <a:avLst/>
          </a:prstGeom>
          <a:noFill/>
        </p:spPr>
        <p:txBody>
          <a:bodyPr wrap="square" rtlCol="0">
            <a:spAutoFit/>
          </a:bodyPr>
          <a:lstStyle/>
          <a:p>
            <a:pPr algn="ctr"/>
            <a:r>
              <a:rPr lang="en-US" sz="2400" i="1" dirty="0">
                <a:solidFill>
                  <a:schemeClr val="tx2"/>
                </a:solidFill>
                <a:latin typeface="Dagny OT" panose="020B0504020201020104" pitchFamily="34" charset="77"/>
                <a:ea typeface="Helvetica Light" charset="0"/>
                <a:cs typeface="Helvetica Light" charset="0"/>
              </a:rPr>
              <a:t>Output</a:t>
            </a:r>
          </a:p>
        </p:txBody>
      </p:sp>
      <mc:AlternateContent xmlns:mc="http://schemas.openxmlformats.org/markup-compatibility/2006" xmlns:a14="http://schemas.microsoft.com/office/drawing/2010/main">
        <mc:Choice Requires="a14">
          <p:sp>
            <p:nvSpPr>
              <p:cNvPr id="33" name="TextBox 32"/>
              <p:cNvSpPr txBox="1"/>
              <p:nvPr/>
            </p:nvSpPr>
            <p:spPr>
              <a:xfrm>
                <a:off x="9809236" y="4060499"/>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9809236" y="4060499"/>
                <a:ext cx="990600" cy="369332"/>
              </a:xfrm>
              <a:prstGeom prst="rect">
                <a:avLst/>
              </a:prstGeom>
              <a:blipFill rotWithShape="0">
                <a:blip r:embed="rId7"/>
                <a:stretch>
                  <a:fillRect t="-18033" r="-21472" b="-22951"/>
                </a:stretch>
              </a:blipFill>
            </p:spPr>
            <p:txBody>
              <a:bodyPr/>
              <a:lstStyle/>
              <a:p>
                <a:r>
                  <a:rPr lang="en-US">
                    <a:noFill/>
                  </a:rPr>
                  <a:t> </a:t>
                </a:r>
              </a:p>
            </p:txBody>
          </p:sp>
        </mc:Fallback>
      </mc:AlternateContent>
      <p:sp>
        <p:nvSpPr>
          <p:cNvPr id="37" name="TextBox 36"/>
          <p:cNvSpPr txBox="1"/>
          <p:nvPr/>
        </p:nvSpPr>
        <p:spPr>
          <a:xfrm>
            <a:off x="7961499" y="1917484"/>
            <a:ext cx="2665111" cy="461665"/>
          </a:xfrm>
          <a:prstGeom prst="rect">
            <a:avLst/>
          </a:prstGeom>
          <a:noFill/>
        </p:spPr>
        <p:txBody>
          <a:bodyPr wrap="square" rtlCol="0">
            <a:spAutoFit/>
          </a:bodyPr>
          <a:lstStyle/>
          <a:p>
            <a:pPr algn="ctr"/>
            <a:r>
              <a:rPr lang="en-US" sz="2400" dirty="0">
                <a:latin typeface="Helvetica Light" charset="0"/>
                <a:ea typeface="Helvetica Light" charset="0"/>
                <a:cs typeface="Helvetica Light" charset="0"/>
              </a:rPr>
              <a:t>Activation Node</a:t>
            </a:r>
          </a:p>
        </p:txBody>
      </p:sp>
      <p:sp>
        <p:nvSpPr>
          <p:cNvPr id="34" name="Rectangle 33"/>
          <p:cNvSpPr/>
          <p:nvPr/>
        </p:nvSpPr>
        <p:spPr>
          <a:xfrm>
            <a:off x="3673350" y="1721081"/>
            <a:ext cx="3594420" cy="35329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7295483" y="228555"/>
            <a:ext cx="4432053" cy="245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67679" y="5264587"/>
            <a:ext cx="3606109" cy="1515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7695" y="265724"/>
            <a:ext cx="7390014" cy="1325563"/>
          </a:xfrm>
        </p:spPr>
        <p:txBody>
          <a:bodyPr/>
          <a:lstStyle/>
          <a:p>
            <a:r>
              <a:rPr lang="en-US" dirty="0">
                <a:solidFill>
                  <a:schemeClr val="tx2"/>
                </a:solidFill>
              </a:rPr>
              <a:t>Network Topology</a:t>
            </a:r>
            <a:br>
              <a:rPr lang="en-US" dirty="0">
                <a:solidFill>
                  <a:schemeClr val="tx2"/>
                </a:solidFill>
              </a:rPr>
            </a:br>
            <a:r>
              <a:rPr lang="en-US" dirty="0">
                <a:solidFill>
                  <a:schemeClr val="tx2"/>
                </a:solidFill>
              </a:rPr>
              <a:t> and Terminology</a:t>
            </a:r>
            <a:endParaRPr lang="en-US" sz="2800" dirty="0">
              <a:solidFill>
                <a:schemeClr val="tx2"/>
              </a:solidFill>
            </a:endParaRPr>
          </a:p>
        </p:txBody>
      </p:sp>
    </p:spTree>
    <p:extLst>
      <p:ext uri="{BB962C8B-B14F-4D97-AF65-F5344CB8AC3E}">
        <p14:creationId xmlns:p14="http://schemas.microsoft.com/office/powerpoint/2010/main" val="142631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AA606F8C-35CA-DE40-98FE-29A03DD826D8}"/>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149" y="215838"/>
            <a:ext cx="10833712" cy="6426319"/>
          </a:xfrm>
        </p:spPr>
      </p:pic>
      <p:sp>
        <p:nvSpPr>
          <p:cNvPr id="2" name="Title 1"/>
          <p:cNvSpPr>
            <a:spLocks noGrp="1"/>
          </p:cNvSpPr>
          <p:nvPr>
            <p:ph type="title"/>
          </p:nvPr>
        </p:nvSpPr>
        <p:spPr>
          <a:xfrm>
            <a:off x="0" y="265724"/>
            <a:ext cx="6858001" cy="1325563"/>
          </a:xfrm>
        </p:spPr>
        <p:txBody>
          <a:bodyPr/>
          <a:lstStyle/>
          <a:p>
            <a:pPr algn="ctr"/>
            <a:r>
              <a:rPr lang="en-US" b="1" dirty="0">
                <a:latin typeface="Charter" pitchFamily="2" charset="0"/>
              </a:rPr>
              <a:t>Network Topology </a:t>
            </a:r>
            <a:br>
              <a:rPr lang="en-US" b="1" dirty="0">
                <a:latin typeface="Charter" pitchFamily="2" charset="0"/>
              </a:rPr>
            </a:br>
            <a:r>
              <a:rPr lang="en-US" b="1" dirty="0">
                <a:latin typeface="Charter" pitchFamily="2" charset="0"/>
              </a:rPr>
              <a:t>and Terminology</a:t>
            </a:r>
            <a:endParaRPr lang="en-US" sz="2800" b="1" dirty="0"/>
          </a:p>
        </p:txBody>
      </p:sp>
      <p:sp>
        <p:nvSpPr>
          <p:cNvPr id="9" name="Rectangle 8"/>
          <p:cNvSpPr/>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1018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614225"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B0F0"/>
                          </a:solidFill>
                          <a:latin typeface="Cambria Math" charset="0"/>
                        </a:rPr>
                        <m:t>𝒘</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4614225" y="3381396"/>
                <a:ext cx="990600" cy="369332"/>
              </a:xfrm>
              <a:prstGeom prst="rect">
                <a:avLst/>
              </a:prstGeom>
              <a:blipFill rotWithShape="0">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6550" y="3684992"/>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lang="en-US" sz="2400" dirty="0">
                  <a:solidFill>
                    <a:srgbClr val="008F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6550" y="3684992"/>
                <a:ext cx="8128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528050" y="1368521"/>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lang="en-US" sz="2400" dirty="0">
                  <a:solidFill>
                    <a:srgbClr val="008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368521"/>
                <a:ext cx="527050"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0464800" y="1368521"/>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lang="en-US" sz="2400" dirty="0">
                  <a:solidFill>
                    <a:srgbClr val="008F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368521"/>
                <a:ext cx="889000" cy="369332"/>
              </a:xfrm>
              <a:prstGeom prst="rect">
                <a:avLst/>
              </a:prstGeom>
              <a:blipFill rotWithShape="0">
                <a:blip r:embed="rId6"/>
                <a:stretch>
                  <a:fillRect b="-34426"/>
                </a:stretch>
              </a:blipFill>
            </p:spPr>
            <p:txBody>
              <a:bodyPr/>
              <a:lstStyle/>
              <a:p>
                <a:r>
                  <a:rPr lang="en-US">
                    <a:noFill/>
                  </a:rPr>
                  <a:t> </a:t>
                </a:r>
              </a:p>
            </p:txBody>
          </p:sp>
        </mc:Fallback>
      </mc:AlternateContent>
      <p:sp>
        <p:nvSpPr>
          <p:cNvPr id="13" name="Rectangle 12"/>
          <p:cNvSpPr/>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0" y="3315085"/>
            <a:ext cx="148590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Signal</a:t>
            </a:r>
          </a:p>
        </p:txBody>
      </p:sp>
      <p:sp>
        <p:nvSpPr>
          <p:cNvPr id="24" name="TextBox 23"/>
          <p:cNvSpPr txBox="1"/>
          <p:nvPr/>
        </p:nvSpPr>
        <p:spPr>
          <a:xfrm>
            <a:off x="3474276" y="1912492"/>
            <a:ext cx="1485900"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Edge</a:t>
            </a:r>
          </a:p>
        </p:txBody>
      </p:sp>
      <p:sp>
        <p:nvSpPr>
          <p:cNvPr id="25" name="TextBox 24"/>
          <p:cNvSpPr txBox="1"/>
          <p:nvPr/>
        </p:nvSpPr>
        <p:spPr>
          <a:xfrm>
            <a:off x="708148" y="6093263"/>
            <a:ext cx="2225551" cy="461665"/>
          </a:xfrm>
          <a:prstGeom prst="rect">
            <a:avLst/>
          </a:prstGeom>
          <a:noFill/>
        </p:spPr>
        <p:txBody>
          <a:bodyPr wrap="square" rtlCol="0">
            <a:spAutoFit/>
          </a:bodyPr>
          <a:lstStyle/>
          <a:p>
            <a:pPr algn="ctr"/>
            <a:r>
              <a:rPr lang="en-US" sz="2400">
                <a:latin typeface="Dagny OT" panose="020B0504020201020104" pitchFamily="34" charset="77"/>
                <a:ea typeface="Helvetica Light" charset="0"/>
                <a:cs typeface="Helvetica Light" charset="0"/>
              </a:rPr>
              <a:t>Input Layer</a:t>
            </a:r>
            <a:endParaRPr lang="en-US" sz="2400" dirty="0">
              <a:latin typeface="Dagny OT" panose="020B0504020201020104" pitchFamily="34" charset="77"/>
              <a:ea typeface="Helvetica Light" charset="0"/>
              <a:cs typeface="Helvetica Light" charset="0"/>
            </a:endParaRPr>
          </a:p>
        </p:txBody>
      </p:sp>
      <p:sp>
        <p:nvSpPr>
          <p:cNvPr id="26" name="TextBox 25"/>
          <p:cNvSpPr txBox="1"/>
          <p:nvPr/>
        </p:nvSpPr>
        <p:spPr>
          <a:xfrm>
            <a:off x="4495800" y="6093263"/>
            <a:ext cx="2870200" cy="461665"/>
          </a:xfrm>
          <a:prstGeom prst="rect">
            <a:avLst/>
          </a:prstGeom>
          <a:noFill/>
        </p:spPr>
        <p:txBody>
          <a:bodyPr wrap="square" rtlCol="0">
            <a:spAutoFit/>
          </a:bodyPr>
          <a:lstStyle/>
          <a:p>
            <a:pPr algn="ctr"/>
            <a:r>
              <a:rPr lang="en-US" sz="2400">
                <a:latin typeface="Dagny OT" panose="020B0504020201020104" pitchFamily="34" charset="77"/>
                <a:ea typeface="Helvetica Light" charset="0"/>
                <a:cs typeface="Helvetica Light" charset="0"/>
              </a:rPr>
              <a:t>Hidden Layer(s)</a:t>
            </a:r>
            <a:endParaRPr lang="en-US" sz="2400" dirty="0">
              <a:latin typeface="Dagny OT" panose="020B0504020201020104" pitchFamily="34" charset="77"/>
              <a:ea typeface="Helvetica Light" charset="0"/>
              <a:cs typeface="Helvetica Light" charset="0"/>
            </a:endParaRPr>
          </a:p>
        </p:txBody>
      </p:sp>
      <p:sp>
        <p:nvSpPr>
          <p:cNvPr id="27" name="TextBox 26"/>
          <p:cNvSpPr txBox="1"/>
          <p:nvPr/>
        </p:nvSpPr>
        <p:spPr>
          <a:xfrm>
            <a:off x="7961499" y="6093262"/>
            <a:ext cx="2820801"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Output Layer</a:t>
            </a:r>
          </a:p>
        </p:txBody>
      </p:sp>
      <p:sp>
        <p:nvSpPr>
          <p:cNvPr id="28" name="TextBox 27"/>
          <p:cNvSpPr txBox="1"/>
          <p:nvPr/>
        </p:nvSpPr>
        <p:spPr>
          <a:xfrm>
            <a:off x="4310188" y="3032452"/>
            <a:ext cx="148590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Weight</a:t>
            </a:r>
          </a:p>
        </p:txBody>
      </p:sp>
      <p:sp>
        <p:nvSpPr>
          <p:cNvPr id="29" name="TextBox 28"/>
          <p:cNvSpPr txBox="1"/>
          <p:nvPr/>
        </p:nvSpPr>
        <p:spPr>
          <a:xfrm>
            <a:off x="7267770" y="631680"/>
            <a:ext cx="1047610" cy="830997"/>
          </a:xfrm>
          <a:prstGeom prst="rect">
            <a:avLst/>
          </a:prstGeom>
          <a:noFill/>
        </p:spPr>
        <p:txBody>
          <a:bodyPr wrap="square" rtlCol="0">
            <a:spAutoFit/>
          </a:bodyPr>
          <a:lstStyle/>
          <a:p>
            <a:pPr algn="ctr"/>
            <a:r>
              <a:rPr lang="en-US" sz="2400" i="1" dirty="0">
                <a:latin typeface="Helvetica Light" charset="0"/>
                <a:ea typeface="Helvetica Light" charset="0"/>
                <a:cs typeface="Helvetica Light" charset="0"/>
              </a:rPr>
              <a:t>Net Input</a:t>
            </a:r>
          </a:p>
        </p:txBody>
      </p:sp>
      <p:sp>
        <p:nvSpPr>
          <p:cNvPr id="30" name="TextBox 29"/>
          <p:cNvSpPr txBox="1"/>
          <p:nvPr/>
        </p:nvSpPr>
        <p:spPr>
          <a:xfrm>
            <a:off x="10224430" y="631680"/>
            <a:ext cx="1218270" cy="830997"/>
          </a:xfrm>
          <a:prstGeom prst="rect">
            <a:avLst/>
          </a:prstGeom>
          <a:noFill/>
        </p:spPr>
        <p:txBody>
          <a:bodyPr wrap="square" rtlCol="0">
            <a:spAutoFit/>
          </a:bodyPr>
          <a:lstStyle/>
          <a:p>
            <a:pPr algn="ctr"/>
            <a:r>
              <a:rPr lang="en-US" sz="2400" i="1">
                <a:latin typeface="Helvetica Light" charset="0"/>
                <a:ea typeface="Helvetica Light" charset="0"/>
                <a:cs typeface="Helvetica Light" charset="0"/>
              </a:rPr>
              <a:t>Node Output</a:t>
            </a:r>
            <a:endParaRPr lang="en-US" sz="2400" i="1" dirty="0">
              <a:latin typeface="Helvetica Light" charset="0"/>
              <a:ea typeface="Helvetica Light" charset="0"/>
              <a:cs typeface="Helvetica Light" charset="0"/>
            </a:endParaRPr>
          </a:p>
        </p:txBody>
      </p:sp>
      <p:sp>
        <p:nvSpPr>
          <p:cNvPr id="31" name="TextBox 30"/>
          <p:cNvSpPr txBox="1"/>
          <p:nvPr/>
        </p:nvSpPr>
        <p:spPr>
          <a:xfrm>
            <a:off x="5227731" y="4236010"/>
            <a:ext cx="1485900"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Node</a:t>
            </a:r>
          </a:p>
        </p:txBody>
      </p:sp>
      <p:sp>
        <p:nvSpPr>
          <p:cNvPr id="32" name="TextBox 31"/>
          <p:cNvSpPr txBox="1"/>
          <p:nvPr/>
        </p:nvSpPr>
        <p:spPr>
          <a:xfrm>
            <a:off x="9691030" y="3651053"/>
            <a:ext cx="121827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Output</a:t>
            </a:r>
          </a:p>
        </p:txBody>
      </p:sp>
      <mc:AlternateContent xmlns:mc="http://schemas.openxmlformats.org/markup-compatibility/2006" xmlns:a14="http://schemas.microsoft.com/office/drawing/2010/main">
        <mc:Choice Requires="a14">
          <p:sp>
            <p:nvSpPr>
              <p:cNvPr id="33" name="TextBox 32"/>
              <p:cNvSpPr txBox="1"/>
              <p:nvPr/>
            </p:nvSpPr>
            <p:spPr>
              <a:xfrm>
                <a:off x="9809236" y="4060499"/>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9809236" y="4060499"/>
                <a:ext cx="990600" cy="369332"/>
              </a:xfrm>
              <a:prstGeom prst="rect">
                <a:avLst/>
              </a:prstGeom>
              <a:blipFill rotWithShape="0">
                <a:blip r:embed="rId7"/>
                <a:stretch>
                  <a:fillRect t="-18033" r="-21472" b="-22951"/>
                </a:stretch>
              </a:blipFill>
            </p:spPr>
            <p:txBody>
              <a:bodyPr/>
              <a:lstStyle/>
              <a:p>
                <a:r>
                  <a:rPr lang="en-US">
                    <a:noFill/>
                  </a:rPr>
                  <a:t> </a:t>
                </a:r>
              </a:p>
            </p:txBody>
          </p:sp>
        </mc:Fallback>
      </mc:AlternateContent>
      <p:sp>
        <p:nvSpPr>
          <p:cNvPr id="37" name="TextBox 36"/>
          <p:cNvSpPr txBox="1"/>
          <p:nvPr/>
        </p:nvSpPr>
        <p:spPr>
          <a:xfrm>
            <a:off x="7961499" y="1917484"/>
            <a:ext cx="2665111" cy="461665"/>
          </a:xfrm>
          <a:prstGeom prst="rect">
            <a:avLst/>
          </a:prstGeom>
          <a:noFill/>
        </p:spPr>
        <p:txBody>
          <a:bodyPr wrap="square" rtlCol="0">
            <a:spAutoFit/>
          </a:bodyPr>
          <a:lstStyle/>
          <a:p>
            <a:pPr algn="ctr"/>
            <a:r>
              <a:rPr lang="en-US" sz="2400" dirty="0">
                <a:latin typeface="Helvetica Light" charset="0"/>
                <a:ea typeface="Helvetica Light" charset="0"/>
                <a:cs typeface="Helvetica Light" charset="0"/>
              </a:rPr>
              <a:t>Activation Node</a:t>
            </a:r>
          </a:p>
        </p:txBody>
      </p:sp>
      <p:sp>
        <p:nvSpPr>
          <p:cNvPr id="35" name="Rectangle 34"/>
          <p:cNvSpPr/>
          <p:nvPr/>
        </p:nvSpPr>
        <p:spPr>
          <a:xfrm>
            <a:off x="7295483" y="228555"/>
            <a:ext cx="4432053" cy="245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xmlns="" id="{2E16956B-DAED-0743-9532-DE3DE7073DC5}"/>
              </a:ext>
            </a:extLst>
          </p:cNvPr>
          <p:cNvSpPr txBox="1">
            <a:spLocks/>
          </p:cNvSpPr>
          <p:nvPr/>
        </p:nvSpPr>
        <p:spPr>
          <a:xfrm>
            <a:off x="257695" y="265724"/>
            <a:ext cx="7390014" cy="132556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Network Topology </a:t>
            </a:r>
            <a:br>
              <a:rPr lang="en-US" dirty="0">
                <a:solidFill>
                  <a:schemeClr val="tx2"/>
                </a:solidFill>
              </a:rPr>
            </a:br>
            <a:r>
              <a:rPr lang="en-US" dirty="0">
                <a:solidFill>
                  <a:schemeClr val="tx2"/>
                </a:solidFill>
              </a:rPr>
              <a:t>and Terminology</a:t>
            </a:r>
          </a:p>
        </p:txBody>
      </p:sp>
      <p:sp>
        <p:nvSpPr>
          <p:cNvPr id="36" name="Rectangle 35"/>
          <p:cNvSpPr/>
          <p:nvPr/>
        </p:nvSpPr>
        <p:spPr>
          <a:xfrm>
            <a:off x="3673350" y="1721081"/>
            <a:ext cx="3594420" cy="3532971"/>
          </a:xfrm>
          <a:prstGeom prst="rect">
            <a:avLst/>
          </a:prstGeom>
          <a:solidFill>
            <a:schemeClr val="tx1">
              <a:alpha val="1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843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016C4144-2E35-3749-948D-17B497CC6A74}"/>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149" y="215838"/>
            <a:ext cx="10833712" cy="6426319"/>
          </a:xfrm>
        </p:spPr>
      </p:pic>
      <p:sp>
        <p:nvSpPr>
          <p:cNvPr id="2" name="Title 1"/>
          <p:cNvSpPr>
            <a:spLocks noGrp="1"/>
          </p:cNvSpPr>
          <p:nvPr>
            <p:ph type="title"/>
          </p:nvPr>
        </p:nvSpPr>
        <p:spPr>
          <a:xfrm>
            <a:off x="0" y="265724"/>
            <a:ext cx="6858001" cy="1325563"/>
          </a:xfrm>
        </p:spPr>
        <p:txBody>
          <a:bodyPr/>
          <a:lstStyle/>
          <a:p>
            <a:pPr algn="ctr"/>
            <a:r>
              <a:rPr lang="en-US" b="1" dirty="0">
                <a:latin typeface="Charter" pitchFamily="2" charset="0"/>
              </a:rPr>
              <a:t>Network Topology </a:t>
            </a:r>
            <a:br>
              <a:rPr lang="en-US" b="1" dirty="0">
                <a:latin typeface="Charter" pitchFamily="2" charset="0"/>
              </a:rPr>
            </a:br>
            <a:r>
              <a:rPr lang="en-US" b="1" dirty="0">
                <a:latin typeface="Charter" pitchFamily="2" charset="0"/>
              </a:rPr>
              <a:t>and Terminology</a:t>
            </a:r>
            <a:endParaRPr lang="en-US" sz="2800" b="1" dirty="0"/>
          </a:p>
        </p:txBody>
      </p:sp>
      <p:sp>
        <p:nvSpPr>
          <p:cNvPr id="9" name="Rectangle 8"/>
          <p:cNvSpPr/>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1018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614225"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70C0"/>
                          </a:solidFill>
                          <a:latin typeface="Cambria Math" charset="0"/>
                        </a:rPr>
                        <m:t>𝒘</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4614225" y="3381396"/>
                <a:ext cx="990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4488" y="3686400"/>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lang="en-US" sz="2400" dirty="0">
                  <a:solidFill>
                    <a:srgbClr val="008F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4488" y="3686400"/>
                <a:ext cx="8128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528050" y="1368521"/>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lang="en-US" sz="2400" dirty="0">
                  <a:solidFill>
                    <a:srgbClr val="008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368521"/>
                <a:ext cx="527050"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0464800" y="1368521"/>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lang="en-US" sz="2400" dirty="0">
                  <a:solidFill>
                    <a:srgbClr val="008F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368521"/>
                <a:ext cx="889000" cy="369332"/>
              </a:xfrm>
              <a:prstGeom prst="rect">
                <a:avLst/>
              </a:prstGeom>
              <a:blipFill rotWithShape="0">
                <a:blip r:embed="rId6"/>
                <a:stretch>
                  <a:fillRect b="-34426"/>
                </a:stretch>
              </a:blipFill>
            </p:spPr>
            <p:txBody>
              <a:bodyPr/>
              <a:lstStyle/>
              <a:p>
                <a:r>
                  <a:rPr lang="en-US">
                    <a:noFill/>
                  </a:rPr>
                  <a:t> </a:t>
                </a:r>
              </a:p>
            </p:txBody>
          </p:sp>
        </mc:Fallback>
      </mc:AlternateContent>
      <p:sp>
        <p:nvSpPr>
          <p:cNvPr id="13" name="Rectangle 12"/>
          <p:cNvSpPr/>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0" y="3315600"/>
            <a:ext cx="148590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Signal</a:t>
            </a:r>
          </a:p>
        </p:txBody>
      </p:sp>
      <p:sp>
        <p:nvSpPr>
          <p:cNvPr id="24" name="TextBox 23"/>
          <p:cNvSpPr txBox="1"/>
          <p:nvPr/>
        </p:nvSpPr>
        <p:spPr>
          <a:xfrm>
            <a:off x="3474276" y="1912492"/>
            <a:ext cx="1485900"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Edge</a:t>
            </a:r>
          </a:p>
        </p:txBody>
      </p:sp>
      <p:sp>
        <p:nvSpPr>
          <p:cNvPr id="25" name="TextBox 24"/>
          <p:cNvSpPr txBox="1"/>
          <p:nvPr/>
        </p:nvSpPr>
        <p:spPr>
          <a:xfrm>
            <a:off x="708148" y="6093263"/>
            <a:ext cx="2225551" cy="461665"/>
          </a:xfrm>
          <a:prstGeom prst="rect">
            <a:avLst/>
          </a:prstGeom>
          <a:noFill/>
        </p:spPr>
        <p:txBody>
          <a:bodyPr wrap="square" rtlCol="0">
            <a:spAutoFit/>
          </a:bodyPr>
          <a:lstStyle/>
          <a:p>
            <a:pPr algn="ctr"/>
            <a:r>
              <a:rPr lang="en-US" sz="2400">
                <a:latin typeface="Dagny OT" panose="020B0504020201020104" pitchFamily="34" charset="77"/>
                <a:ea typeface="Helvetica Light" charset="0"/>
                <a:cs typeface="Helvetica Light" charset="0"/>
              </a:rPr>
              <a:t>Input Layer</a:t>
            </a:r>
            <a:endParaRPr lang="en-US" sz="2400" dirty="0">
              <a:latin typeface="Dagny OT" panose="020B0504020201020104" pitchFamily="34" charset="77"/>
              <a:ea typeface="Helvetica Light" charset="0"/>
              <a:cs typeface="Helvetica Light" charset="0"/>
            </a:endParaRPr>
          </a:p>
        </p:txBody>
      </p:sp>
      <p:sp>
        <p:nvSpPr>
          <p:cNvPr id="26" name="TextBox 25"/>
          <p:cNvSpPr txBox="1"/>
          <p:nvPr/>
        </p:nvSpPr>
        <p:spPr>
          <a:xfrm>
            <a:off x="4495800" y="6093263"/>
            <a:ext cx="2870200" cy="461665"/>
          </a:xfrm>
          <a:prstGeom prst="rect">
            <a:avLst/>
          </a:prstGeom>
          <a:noFill/>
        </p:spPr>
        <p:txBody>
          <a:bodyPr wrap="square" rtlCol="0">
            <a:spAutoFit/>
          </a:bodyPr>
          <a:lstStyle/>
          <a:p>
            <a:pPr algn="ctr"/>
            <a:r>
              <a:rPr lang="en-US" sz="2400">
                <a:latin typeface="Dagny OT" panose="020B0504020201020104" pitchFamily="34" charset="77"/>
                <a:ea typeface="Helvetica Light" charset="0"/>
                <a:cs typeface="Helvetica Light" charset="0"/>
              </a:rPr>
              <a:t>Hidden Layer(s)</a:t>
            </a:r>
            <a:endParaRPr lang="en-US" sz="2400" dirty="0">
              <a:latin typeface="Dagny OT" panose="020B0504020201020104" pitchFamily="34" charset="77"/>
              <a:ea typeface="Helvetica Light" charset="0"/>
              <a:cs typeface="Helvetica Light" charset="0"/>
            </a:endParaRPr>
          </a:p>
        </p:txBody>
      </p:sp>
      <p:sp>
        <p:nvSpPr>
          <p:cNvPr id="27" name="TextBox 26"/>
          <p:cNvSpPr txBox="1"/>
          <p:nvPr/>
        </p:nvSpPr>
        <p:spPr>
          <a:xfrm>
            <a:off x="7961499" y="6093262"/>
            <a:ext cx="2820801"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Output Layer</a:t>
            </a:r>
          </a:p>
        </p:txBody>
      </p:sp>
      <p:sp>
        <p:nvSpPr>
          <p:cNvPr id="28" name="TextBox 27"/>
          <p:cNvSpPr txBox="1"/>
          <p:nvPr/>
        </p:nvSpPr>
        <p:spPr>
          <a:xfrm>
            <a:off x="4310188" y="3032452"/>
            <a:ext cx="148590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Weight</a:t>
            </a:r>
          </a:p>
        </p:txBody>
      </p:sp>
      <p:sp>
        <p:nvSpPr>
          <p:cNvPr id="29" name="TextBox 28"/>
          <p:cNvSpPr txBox="1"/>
          <p:nvPr/>
        </p:nvSpPr>
        <p:spPr>
          <a:xfrm>
            <a:off x="7267770" y="631680"/>
            <a:ext cx="1047610" cy="830997"/>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Net Input</a:t>
            </a:r>
          </a:p>
        </p:txBody>
      </p:sp>
      <p:sp>
        <p:nvSpPr>
          <p:cNvPr id="30" name="TextBox 29"/>
          <p:cNvSpPr txBox="1"/>
          <p:nvPr/>
        </p:nvSpPr>
        <p:spPr>
          <a:xfrm>
            <a:off x="10224430" y="631680"/>
            <a:ext cx="1218270" cy="830997"/>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Node Output</a:t>
            </a:r>
          </a:p>
        </p:txBody>
      </p:sp>
      <p:sp>
        <p:nvSpPr>
          <p:cNvPr id="31" name="TextBox 30"/>
          <p:cNvSpPr txBox="1"/>
          <p:nvPr/>
        </p:nvSpPr>
        <p:spPr>
          <a:xfrm>
            <a:off x="5227731" y="4236010"/>
            <a:ext cx="1485900"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Node</a:t>
            </a:r>
          </a:p>
        </p:txBody>
      </p:sp>
      <p:sp>
        <p:nvSpPr>
          <p:cNvPr id="32" name="TextBox 31"/>
          <p:cNvSpPr txBox="1"/>
          <p:nvPr/>
        </p:nvSpPr>
        <p:spPr>
          <a:xfrm>
            <a:off x="9691030" y="3651053"/>
            <a:ext cx="1218270" cy="461665"/>
          </a:xfrm>
          <a:prstGeom prst="rect">
            <a:avLst/>
          </a:prstGeom>
          <a:noFill/>
        </p:spPr>
        <p:txBody>
          <a:bodyPr wrap="square" rtlCol="0">
            <a:spAutoFit/>
          </a:bodyPr>
          <a:lstStyle/>
          <a:p>
            <a:pPr algn="ctr"/>
            <a:r>
              <a:rPr lang="en-US" sz="2400" i="1" dirty="0">
                <a:latin typeface="Dagny OT" panose="020B0504020201020104" pitchFamily="34" charset="77"/>
                <a:ea typeface="Helvetica Light" charset="0"/>
                <a:cs typeface="Helvetica Light" charset="0"/>
              </a:rPr>
              <a:t>Output</a:t>
            </a:r>
          </a:p>
        </p:txBody>
      </p:sp>
      <mc:AlternateContent xmlns:mc="http://schemas.openxmlformats.org/markup-compatibility/2006" xmlns:a14="http://schemas.microsoft.com/office/drawing/2010/main">
        <mc:Choice Requires="a14">
          <p:sp>
            <p:nvSpPr>
              <p:cNvPr id="33" name="TextBox 32"/>
              <p:cNvSpPr txBox="1"/>
              <p:nvPr/>
            </p:nvSpPr>
            <p:spPr>
              <a:xfrm>
                <a:off x="9809236" y="4060499"/>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9809236" y="4060499"/>
                <a:ext cx="990600" cy="369332"/>
              </a:xfrm>
              <a:prstGeom prst="rect">
                <a:avLst/>
              </a:prstGeom>
              <a:blipFill rotWithShape="0">
                <a:blip r:embed="rId7"/>
                <a:stretch>
                  <a:fillRect t="-18033" r="-21472" b="-22951"/>
                </a:stretch>
              </a:blipFill>
            </p:spPr>
            <p:txBody>
              <a:bodyPr/>
              <a:lstStyle/>
              <a:p>
                <a:r>
                  <a:rPr lang="en-US">
                    <a:noFill/>
                  </a:rPr>
                  <a:t> </a:t>
                </a:r>
              </a:p>
            </p:txBody>
          </p:sp>
        </mc:Fallback>
      </mc:AlternateContent>
      <p:sp>
        <p:nvSpPr>
          <p:cNvPr id="37" name="TextBox 36"/>
          <p:cNvSpPr txBox="1"/>
          <p:nvPr/>
        </p:nvSpPr>
        <p:spPr>
          <a:xfrm>
            <a:off x="7961499" y="1917484"/>
            <a:ext cx="2665111" cy="461665"/>
          </a:xfrm>
          <a:prstGeom prst="rect">
            <a:avLst/>
          </a:prstGeom>
          <a:noFill/>
        </p:spPr>
        <p:txBody>
          <a:bodyPr wrap="square" rtlCol="0">
            <a:spAutoFit/>
          </a:bodyPr>
          <a:lstStyle/>
          <a:p>
            <a:pPr algn="ctr"/>
            <a:r>
              <a:rPr lang="en-US" sz="2400" dirty="0">
                <a:latin typeface="Dagny OT" panose="020B0504020201020104" pitchFamily="34" charset="77"/>
                <a:ea typeface="Helvetica Light" charset="0"/>
                <a:cs typeface="Helvetica Light" charset="0"/>
              </a:rPr>
              <a:t>Activation Node</a:t>
            </a:r>
          </a:p>
        </p:txBody>
      </p:sp>
      <p:sp>
        <p:nvSpPr>
          <p:cNvPr id="35" name="Title 1">
            <a:extLst>
              <a:ext uri="{FF2B5EF4-FFF2-40B4-BE49-F238E27FC236}">
                <a16:creationId xmlns:a16="http://schemas.microsoft.com/office/drawing/2014/main" xmlns="" id="{BF58E5AA-9BA1-8746-875B-E95F2C6035C1}"/>
              </a:ext>
            </a:extLst>
          </p:cNvPr>
          <p:cNvSpPr txBox="1">
            <a:spLocks/>
          </p:cNvSpPr>
          <p:nvPr/>
        </p:nvSpPr>
        <p:spPr>
          <a:xfrm>
            <a:off x="257695" y="265724"/>
            <a:ext cx="7390014" cy="132556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Network Topology </a:t>
            </a:r>
            <a:br>
              <a:rPr lang="en-US" dirty="0">
                <a:solidFill>
                  <a:schemeClr val="tx2"/>
                </a:solidFill>
              </a:rPr>
            </a:br>
            <a:r>
              <a:rPr lang="en-US" dirty="0">
                <a:solidFill>
                  <a:schemeClr val="tx2"/>
                </a:solidFill>
              </a:rPr>
              <a:t>and Terminology</a:t>
            </a:r>
          </a:p>
        </p:txBody>
      </p:sp>
    </p:spTree>
    <p:extLst>
      <p:ext uri="{BB962C8B-B14F-4D97-AF65-F5344CB8AC3E}">
        <p14:creationId xmlns:p14="http://schemas.microsoft.com/office/powerpoint/2010/main" val="4079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99AFB21F-EF38-1349-8401-497218ABA2DA}"/>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260" y="602383"/>
            <a:ext cx="11029616" cy="1013800"/>
          </a:xfrm>
        </p:spPr>
        <p:txBody>
          <a:bodyPr/>
          <a:lstStyle/>
          <a:p>
            <a:r>
              <a:rPr lang="en-US" dirty="0">
                <a:solidFill>
                  <a:schemeClr val="tx2"/>
                </a:solidFill>
              </a:rPr>
              <a:t>Feed Forward Network</a:t>
            </a:r>
            <a:br>
              <a:rPr lang="en-US" dirty="0">
                <a:solidFill>
                  <a:schemeClr val="tx2"/>
                </a:solidFill>
              </a:rPr>
            </a:br>
            <a:endParaRPr lang="en-US" sz="2400" dirty="0">
              <a:solidFill>
                <a:schemeClr val="tx2"/>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41346" y="5954851"/>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4709"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1320" y="33547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94114"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p:sp>
        <p:nvSpPr>
          <p:cNvPr id="29" name="Rectangle 28"/>
          <p:cNvSpPr/>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64331" y="1601360"/>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12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594D2-6ABC-5B46-B94F-4146698C86B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04E2BA52-55DE-4D40-B249-A1389DC15D3C}"/>
              </a:ext>
            </a:extLst>
          </p:cNvPr>
          <p:cNvSpPr>
            <a:spLocks noGrp="1"/>
          </p:cNvSpPr>
          <p:nvPr>
            <p:ph idx="1"/>
          </p:nvPr>
        </p:nvSpPr>
        <p:spPr/>
        <p:txBody>
          <a:bodyPr/>
          <a:lstStyle/>
          <a:p>
            <a:pPr marL="457200" indent="-457200">
              <a:buAutoNum type="arabicPeriod"/>
            </a:pPr>
            <a:r>
              <a:rPr lang="en-US" dirty="0"/>
              <a:t>A Brief History of A.I.</a:t>
            </a:r>
          </a:p>
          <a:p>
            <a:pPr marL="457200" indent="-457200">
              <a:buAutoNum type="arabicPeriod"/>
            </a:pPr>
            <a:r>
              <a:rPr lang="en-US" dirty="0"/>
              <a:t>Basics of Neural Networks</a:t>
            </a:r>
          </a:p>
          <a:p>
            <a:pPr marL="457200" indent="-457200">
              <a:buAutoNum type="arabicPeriod"/>
            </a:pPr>
            <a:r>
              <a:rPr lang="en-US" dirty="0"/>
              <a:t>Case Study: Japanese Pharmacy Chain</a:t>
            </a:r>
          </a:p>
          <a:p>
            <a:pPr marL="457200" indent="-457200">
              <a:buAutoNum type="arabicPeriod"/>
            </a:pPr>
            <a:r>
              <a:rPr lang="en-US" dirty="0"/>
              <a:t>Deep Learning</a:t>
            </a:r>
          </a:p>
        </p:txBody>
      </p:sp>
    </p:spTree>
    <p:extLst>
      <p:ext uri="{BB962C8B-B14F-4D97-AF65-F5344CB8AC3E}">
        <p14:creationId xmlns:p14="http://schemas.microsoft.com/office/powerpoint/2010/main" val="24778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8FAA528A-06F7-224A-A8A9-33AF17576E69}"/>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712046"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995285" y="3887662"/>
            <a:ext cx="1076308" cy="377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p:sp>
        <p:nvSpPr>
          <p:cNvPr id="22" name="Title 1">
            <a:extLst>
              <a:ext uri="{FF2B5EF4-FFF2-40B4-BE49-F238E27FC236}">
                <a16:creationId xmlns:a16="http://schemas.microsoft.com/office/drawing/2014/main" xmlns="" id="{F6FFC9BC-B28D-BB43-B4CE-2073EED4C69F}"/>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9573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400F092A-CECA-3D49-BCF5-44FC4AE8B169}"/>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6068609" y="1531502"/>
                <a:ext cx="280311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a:solidFill>
                                <a:srgbClr val="FF0000"/>
                              </a:solidFill>
                              <a:latin typeface="Cambria Math" charset="0"/>
                            </a:rPr>
                            <m:t>𝑨</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a:solidFill>
                                <a:srgbClr val="FF0000"/>
                              </a:solidFill>
                              <a:latin typeface="Cambria Math" charset="0"/>
                            </a:rPr>
                            <m:t>𝑨</m:t>
                          </m:r>
                          <m:r>
                            <a:rPr lang="en-CA" sz="2400" b="1" i="1">
                              <a:solidFill>
                                <a:srgbClr val="FF0000"/>
                              </a:solidFill>
                              <a:latin typeface="Cambria Math" charset="0"/>
                            </a:rPr>
                            <m:t>,</m:t>
                          </m:r>
                          <m:r>
                            <a:rPr lang="en-CA" sz="2400" b="1" i="1">
                              <a:solidFill>
                                <a:srgbClr val="FF0000"/>
                              </a:solidFill>
                              <a:latin typeface="Cambria Math" charset="0"/>
                            </a:rPr>
                            <m:t>𝑪</m:t>
                          </m:r>
                        </m:sub>
                      </m:sSub>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𝑩</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𝑩</m:t>
                          </m:r>
                          <m:r>
                            <a:rPr lang="en-CA" sz="2400" b="1" i="1">
                              <a:solidFill>
                                <a:srgbClr val="FF0000"/>
                              </a:solidFill>
                              <a:latin typeface="Cambria Math" charset="0"/>
                            </a:rPr>
                            <m:t>,</m:t>
                          </m:r>
                          <m:r>
                            <a:rPr lang="en-CA" sz="2400" b="1" i="1">
                              <a:solidFill>
                                <a:srgbClr val="FF0000"/>
                              </a:solidFill>
                              <a:latin typeface="Cambria Math" charset="0"/>
                            </a:rPr>
                            <m:t>𝑪</m:t>
                          </m:r>
                        </m:sub>
                      </m:sSub>
                    </m:oMath>
                  </m:oMathPara>
                </a14:m>
                <a:endParaRPr lang="en-US" sz="2400" dirty="0">
                  <a:solidFill>
                    <a:srgbClr val="008F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068609" y="1531502"/>
                <a:ext cx="2803110" cy="385555"/>
              </a:xfrm>
              <a:prstGeom prst="rect">
                <a:avLst/>
              </a:prstGeom>
              <a:blipFill rotWithShape="0">
                <a:blip r:embed="rId3"/>
                <a:stretch>
                  <a:fillRect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068609" y="5874038"/>
                <a:ext cx="280311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a:solidFill>
                                <a:srgbClr val="FF0000"/>
                              </a:solidFill>
                              <a:latin typeface="Cambria Math" charset="0"/>
                            </a:rPr>
                            <m:t>𝑨</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a:solidFill>
                                <a:srgbClr val="FF0000"/>
                              </a:solidFill>
                              <a:latin typeface="Cambria Math" charset="0"/>
                            </a:rPr>
                            <m:t>𝑨</m:t>
                          </m:r>
                          <m:r>
                            <a:rPr lang="en-CA" sz="2400" b="1" i="1">
                              <a:solidFill>
                                <a:srgbClr val="FF0000"/>
                              </a:solidFill>
                              <a:latin typeface="Cambria Math" charset="0"/>
                            </a:rPr>
                            <m:t>,</m:t>
                          </m:r>
                          <m:r>
                            <a:rPr lang="en-CA" sz="2400" b="1" i="1" smtClean="0">
                              <a:solidFill>
                                <a:srgbClr val="FF0000"/>
                              </a:solidFill>
                              <a:latin typeface="Cambria Math" charset="0"/>
                            </a:rPr>
                            <m:t>𝑫</m:t>
                          </m:r>
                        </m:sub>
                      </m:sSub>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𝑩</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𝑩</m:t>
                          </m:r>
                          <m:r>
                            <a:rPr lang="en-CA" sz="2400" b="1" i="1">
                              <a:solidFill>
                                <a:srgbClr val="FF0000"/>
                              </a:solidFill>
                              <a:latin typeface="Cambria Math" charset="0"/>
                            </a:rPr>
                            <m:t>,</m:t>
                          </m:r>
                          <m:r>
                            <a:rPr lang="en-CA" sz="2400" b="1" i="1" smtClean="0">
                              <a:solidFill>
                                <a:srgbClr val="FF0000"/>
                              </a:solidFill>
                              <a:latin typeface="Cambria Math" charset="0"/>
                            </a:rPr>
                            <m:t>𝑫</m:t>
                          </m:r>
                        </m:sub>
                      </m:sSub>
                    </m:oMath>
                  </m:oMathPara>
                </a14:m>
                <a:endParaRPr lang="en-US" sz="2400" dirty="0">
                  <a:solidFill>
                    <a:srgbClr val="008F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068609" y="5874038"/>
                <a:ext cx="2803110" cy="385555"/>
              </a:xfrm>
              <a:prstGeom prst="rect">
                <a:avLst/>
              </a:prstGeom>
              <a:blipFill rotWithShape="0">
                <a:blip r:embed="rId4"/>
                <a:stretch>
                  <a:fillRect b="-12698"/>
                </a:stretch>
              </a:blipFill>
            </p:spPr>
            <p:txBody>
              <a:bodyPr/>
              <a:lstStyle/>
              <a:p>
                <a:r>
                  <a:rPr lang="en-US">
                    <a:noFill/>
                  </a:rPr>
                  <a:t> </a:t>
                </a:r>
              </a:p>
            </p:txBody>
          </p:sp>
        </mc:Fallback>
      </mc:AlternateContent>
      <p:sp>
        <p:nvSpPr>
          <p:cNvPr id="33" name="Rectangle 32"/>
          <p:cNvSpPr/>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p:sp>
        <p:nvSpPr>
          <p:cNvPr id="22" name="Title 1">
            <a:extLst>
              <a:ext uri="{FF2B5EF4-FFF2-40B4-BE49-F238E27FC236}">
                <a16:creationId xmlns:a16="http://schemas.microsoft.com/office/drawing/2014/main" xmlns="" id="{19A13EEE-1A00-0C46-9A7C-51D52E790C5B}"/>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73646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6AAFF0CA-8045-A849-B5ED-577AA5831E82}"/>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mc:AlternateContent xmlns:mc="http://schemas.openxmlformats.org/markup-compatibility/2006" xmlns:a14="http://schemas.microsoft.com/office/drawing/2010/main">
        <mc:Choice Requires="a14">
          <p:sp>
            <p:nvSpPr>
              <p:cNvPr id="28" name="TextBox 27"/>
              <p:cNvSpPr txBox="1"/>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lang="en-US" sz="2400" dirty="0">
                  <a:solidFill>
                    <a:srgbClr val="FFC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3"/>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lang="en-US" sz="2400" dirty="0">
                  <a:solidFill>
                    <a:srgbClr val="FFC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4"/>
                <a:stretch>
                  <a:fillRect l="-2391" b="-14754"/>
                </a:stretch>
              </a:blipFill>
            </p:spPr>
            <p:txBody>
              <a:bodyPr/>
              <a:lstStyle/>
              <a:p>
                <a:r>
                  <a:rPr lang="en-US">
                    <a:noFill/>
                  </a:rPr>
                  <a:t> </a:t>
                </a:r>
              </a:p>
            </p:txBody>
          </p:sp>
        </mc:Fallback>
      </mc:AlternateContent>
      <p:sp>
        <p:nvSpPr>
          <p:cNvPr id="4" name="Rectangle 3"/>
          <p:cNvSpPr/>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xmlns="" id="{E71D3E37-6F26-A849-83AA-22AEE02B4DCF}"/>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260928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6CB64977-A259-6A4D-BE83-C2AF5E69532E}"/>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p:sp>
        <p:nvSpPr>
          <p:cNvPr id="24" name="Rectangle 23"/>
          <p:cNvSpPr/>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lang="en-US" sz="2400" dirty="0">
                  <a:solidFill>
                    <a:srgbClr val="FFC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3"/>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lang="en-US" sz="2400" dirty="0">
                  <a:solidFill>
                    <a:srgbClr val="FFC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4"/>
                <a:stretch>
                  <a:fillRect l="-2391" b="-14754"/>
                </a:stretch>
              </a:blipFill>
            </p:spPr>
            <p:txBody>
              <a:bodyPr/>
              <a:lstStyle/>
              <a:p>
                <a:r>
                  <a:rPr lang="en-US">
                    <a:noFill/>
                  </a:rPr>
                  <a:t> </a:t>
                </a:r>
              </a:p>
            </p:txBody>
          </p:sp>
        </mc:Fallback>
      </mc:AlternateContent>
      <p:sp>
        <p:nvSpPr>
          <p:cNvPr id="30" name="Rectangle 29"/>
          <p:cNvSpPr/>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xmlns="" id="{510CD3AD-F942-7044-A3C6-88AD03C51395}"/>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102230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76E0ECB7-C5F1-7F44-B963-39F7ACCFAE36}"/>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36866" y="3800846"/>
            <a:ext cx="788020" cy="461665"/>
          </a:xfrm>
          <a:prstGeom prst="rect">
            <a:avLst/>
          </a:prstGeom>
          <a:noFill/>
        </p:spPr>
        <p:txBody>
          <a:bodyPr wrap="square" rtlCol="0">
            <a:spAutoFit/>
          </a:bodyPr>
          <a:lstStyle/>
          <a:p>
            <a:r>
              <a:rPr lang="en-US" sz="2400" b="1" dirty="0">
                <a:latin typeface="Cambria" panose="02040503050406030204" pitchFamily="18" charset="0"/>
              </a:rPr>
              <a:t>?</a:t>
            </a:r>
          </a:p>
        </p:txBody>
      </p:sp>
      <p:sp>
        <p:nvSpPr>
          <p:cNvPr id="24" name="Rectangle 23"/>
          <p:cNvSpPr/>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lang="en-US" sz="2400" dirty="0">
                  <a:solidFill>
                    <a:srgbClr val="FFC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3"/>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lang="en-US" sz="2400" dirty="0">
                  <a:solidFill>
                    <a:srgbClr val="FFC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4"/>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0919465" y="2867287"/>
                <a:ext cx="2803110" cy="38555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𝑪</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𝑪</m:t>
                          </m:r>
                          <m:r>
                            <a:rPr lang="en-CA" sz="2400" b="1" i="1">
                              <a:solidFill>
                                <a:srgbClr val="FF0000"/>
                              </a:solidFill>
                              <a:latin typeface="Cambria Math" charset="0"/>
                            </a:rPr>
                            <m:t>,</m:t>
                          </m:r>
                          <m:r>
                            <a:rPr lang="en-CA" sz="2400" b="1" i="1" smtClean="0">
                              <a:solidFill>
                                <a:srgbClr val="FF0000"/>
                              </a:solidFill>
                              <a:latin typeface="Cambria Math" charset="0"/>
                            </a:rPr>
                            <m:t>𝑬</m:t>
                          </m:r>
                        </m:sub>
                      </m:sSub>
                    </m:oMath>
                  </m:oMathPara>
                </a14:m>
                <a:endParaRPr lang="en-US" sz="2400" dirty="0">
                  <a:solidFill>
                    <a:srgbClr val="008F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19465" y="2867287"/>
                <a:ext cx="2803110" cy="385555"/>
              </a:xfrm>
              <a:prstGeom prst="rect">
                <a:avLst/>
              </a:prstGeom>
              <a:blipFill rotWithShape="0">
                <a:blip r:embed="rId5"/>
                <a:stretch>
                  <a:fillRect l="-2391"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848367" y="3102943"/>
                <a:ext cx="1458926"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𝑫</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𝑫</m:t>
                          </m:r>
                          <m:r>
                            <a:rPr lang="en-CA" sz="2400" b="1" i="1">
                              <a:solidFill>
                                <a:srgbClr val="FF0000"/>
                              </a:solidFill>
                              <a:latin typeface="Cambria Math" charset="0"/>
                            </a:rPr>
                            <m:t>,</m:t>
                          </m:r>
                          <m:r>
                            <a:rPr lang="en-CA" sz="2400" b="1" i="1" smtClean="0">
                              <a:solidFill>
                                <a:srgbClr val="FF0000"/>
                              </a:solidFill>
                              <a:latin typeface="Cambria Math" charset="0"/>
                            </a:rPr>
                            <m:t>𝑬</m:t>
                          </m:r>
                        </m:sub>
                      </m:sSub>
                    </m:oMath>
                  </m:oMathPara>
                </a14:m>
                <a:endParaRPr lang="en-US" sz="2400" dirty="0">
                  <a:solidFill>
                    <a:srgbClr val="008F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0848367" y="3102943"/>
                <a:ext cx="1458926" cy="477888"/>
              </a:xfrm>
              <a:prstGeom prst="rect">
                <a:avLst/>
              </a:prstGeom>
              <a:blipFill rotWithShape="0">
                <a:blip r:embed="rId6"/>
                <a:stretch>
                  <a:fillRect b="-1282"/>
                </a:stretch>
              </a:blipFill>
            </p:spPr>
            <p:txBody>
              <a:bodyPr/>
              <a:lstStyle/>
              <a:p>
                <a:r>
                  <a:rPr lang="en-US">
                    <a:noFill/>
                  </a:rPr>
                  <a:t> </a:t>
                </a:r>
              </a:p>
            </p:txBody>
          </p:sp>
        </mc:Fallback>
      </mc:AlternateContent>
      <p:sp>
        <p:nvSpPr>
          <p:cNvPr id="30" name="Rectangle 29"/>
          <p:cNvSpPr/>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xmlns="" id="{4FAC5CEB-B8C4-BA43-839D-2273F95D5FF9}"/>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387537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xmlns="" id="{07A8242A-F8A1-6843-A766-C1032B10DB29}"/>
              </a:ext>
            </a:extLst>
          </p:cNvPr>
          <p:cNvSpPr/>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Feed Forward Network</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41346" y="5954851"/>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64331" y="1601360"/>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7298" y="5966883"/>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10723586" y="4227544"/>
                <a:ext cx="826335"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chemeClr val="tx1"/>
                          </a:solidFill>
                          <a:latin typeface="Cambria Math" charset="0"/>
                        </a:rPr>
                        <m:t>=</m:t>
                      </m:r>
                      <m:r>
                        <a:rPr lang="en-CA" sz="2400" b="1" i="1" smtClean="0">
                          <a:solidFill>
                            <a:schemeClr val="tx1"/>
                          </a:solidFill>
                          <a:latin typeface="Cambria Math" charset="0"/>
                        </a:rPr>
                        <m:t>𝒂</m:t>
                      </m:r>
                      <m:d>
                        <m:dPr>
                          <m:ctrlPr>
                            <a:rPr lang="mr-IN"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CA" sz="2400" b="1" i="1" smtClean="0">
                                  <a:solidFill>
                                    <a:schemeClr val="tx1"/>
                                  </a:solidFill>
                                  <a:latin typeface="Cambria Math" charset="0"/>
                                </a:rPr>
                                <m:t>𝒛</m:t>
                              </m:r>
                            </m:e>
                            <m:sub>
                              <m:r>
                                <a:rPr lang="en-CA" sz="2400" b="1" i="1" smtClean="0">
                                  <a:solidFill>
                                    <a:schemeClr val="tx1"/>
                                  </a:solidFill>
                                  <a:latin typeface="Cambria Math" charset="0"/>
                                </a:rPr>
                                <m:t>𝑬</m:t>
                              </m:r>
                            </m:sub>
                          </m:sSub>
                        </m:e>
                      </m:d>
                    </m:oMath>
                  </m:oMathPara>
                </a14:m>
                <a:endParaRPr lang="en-US" sz="2400" i="1"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0723586" y="4227544"/>
                <a:ext cx="826335" cy="369332"/>
              </a:xfrm>
              <a:prstGeom prst="rect">
                <a:avLst/>
              </a:prstGeom>
              <a:blipFill rotWithShape="0">
                <a:blip r:embed="rId3"/>
                <a:stretch>
                  <a:fillRect l="-8088" r="-26471" b="-14754"/>
                </a:stretch>
              </a:blipFill>
            </p:spPr>
            <p:txBody>
              <a:bodyPr/>
              <a:lstStyle/>
              <a:p>
                <a:r>
                  <a:rPr lang="en-US">
                    <a:noFill/>
                  </a:rPr>
                  <a:t> </a:t>
                </a:r>
              </a:p>
            </p:txBody>
          </p:sp>
        </mc:Fallback>
      </mc:AlternateContent>
      <p:sp>
        <p:nvSpPr>
          <p:cNvPr id="34" name="Rectangle 33"/>
          <p:cNvSpPr/>
          <p:nvPr/>
        </p:nvSpPr>
        <p:spPr>
          <a:xfrm>
            <a:off x="459698" y="6119283"/>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xmlns="" id="{04C31C07-4867-3549-BE4F-CFDBC3D160DE}"/>
              </a:ext>
            </a:extLst>
          </p:cNvPr>
          <p:cNvSpPr txBox="1">
            <a:spLocks/>
          </p:cNvSpPr>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2"/>
                </a:solidFill>
              </a:rPr>
              <a:t>Feed Forward Network</a:t>
            </a:r>
            <a:br>
              <a:rPr lang="en-US">
                <a:solidFill>
                  <a:schemeClr val="tx2"/>
                </a:solidFill>
              </a:rPr>
            </a:br>
            <a:endParaRPr lang="en-US" sz="2400" dirty="0">
              <a:solidFill>
                <a:schemeClr val="tx2"/>
              </a:solidFill>
            </a:endParaRPr>
          </a:p>
        </p:txBody>
      </p:sp>
    </p:spTree>
    <p:extLst>
      <p:ext uri="{BB962C8B-B14F-4D97-AF65-F5344CB8AC3E}">
        <p14:creationId xmlns:p14="http://schemas.microsoft.com/office/powerpoint/2010/main" val="23763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 in Matrix Notation – </a:t>
            </a:r>
            <a:r>
              <a:rPr lang="en-US" dirty="0" err="1"/>
              <a:t>IN</a:t>
            </a:r>
            <a:r>
              <a:rPr lang="en-US" sz="2800" dirty="0" err="1"/>
              <a:t>put</a:t>
            </a:r>
            <a:r>
              <a:rPr lang="en-US" sz="2800" dirty="0"/>
              <a:t> to Hidden Layer</a:t>
            </a:r>
            <a:endParaRPr lang="en-US" sz="2800" b="1"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581192" y="2180496"/>
                <a:ext cx="3841179" cy="4140767"/>
              </a:xfrm>
            </p:spPr>
            <p:txBody>
              <a:bodyPr>
                <a:noAutofit/>
              </a:bodyPr>
              <a:lstStyle/>
              <a:p>
                <a:pPr algn="just"/>
                <a:r>
                  <a:rPr lang="en-US" sz="2400" dirty="0">
                    <a:ea typeface="Charter Roman" charset="0"/>
                    <a:cs typeface="Helvetica" panose="020B0604020202020204" pitchFamily="34" charset="0"/>
                  </a:rPr>
                  <a:t>Input: </a:t>
                </a:r>
                <a14:m>
                  <m:oMath xmlns:m="http://schemas.openxmlformats.org/officeDocument/2006/math">
                    <m:sSub>
                      <m:sSubPr>
                        <m:ctrlPr>
                          <a:rPr lang="en-US" sz="2400" i="1" dirty="0" smtClean="0">
                            <a:latin typeface="Cambria Math" panose="02040503050406030204" pitchFamily="18" charset="0"/>
                            <a:cs typeface="Helvetica" panose="020B0604020202020204" pitchFamily="34" charset="0"/>
                          </a:rPr>
                        </m:ctrlPr>
                      </m:sSubPr>
                      <m:e>
                        <m:r>
                          <a:rPr lang="en-CA" sz="2400" b="1" i="1" dirty="0" smtClean="0">
                            <a:latin typeface="Cambria Math" panose="02040503050406030204" pitchFamily="18" charset="0"/>
                            <a:cs typeface="Helvetica" panose="020B0604020202020204" pitchFamily="34" charset="0"/>
                          </a:rPr>
                          <m:t>𝑿</m:t>
                        </m:r>
                      </m:e>
                      <m:sub>
                        <m:r>
                          <a:rPr lang="en-CA" sz="2400" b="0" i="1" dirty="0" smtClean="0">
                            <a:latin typeface="Cambria Math" panose="02040503050406030204" pitchFamily="18"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𝑛</m:t>
                        </m:r>
                        <m:r>
                          <a:rPr lang="en-US" sz="2400" i="1" dirty="0">
                            <a:latin typeface="Cambria Math" panose="02040503050406030204" pitchFamily="18" charset="0"/>
                            <a:ea typeface="Charter Roman"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𝑝</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Sub>
                    <m:r>
                      <a:rPr lang="en-CA" sz="2400" b="0" i="1" dirty="0" smtClean="0">
                        <a:latin typeface="Cambria Math" panose="02040503050406030204" pitchFamily="18" charset="0"/>
                        <a:cs typeface="Helvetica" panose="020B0604020202020204" pitchFamily="34" charset="0"/>
                      </a:rPr>
                      <m:t>=</m:t>
                    </m:r>
                    <m:sSub>
                      <m:sSubPr>
                        <m:ctrlPr>
                          <a:rPr lang="en-US" sz="2400" i="1" dirty="0">
                            <a:latin typeface="Cambria Math" panose="02040503050406030204" pitchFamily="18" charset="0"/>
                            <a:cs typeface="Helvetica" panose="020B0604020202020204" pitchFamily="34" charset="0"/>
                          </a:rPr>
                        </m:ctrlPr>
                      </m:sSubPr>
                      <m:e>
                        <m:r>
                          <a:rPr lang="en-CA" sz="2400" b="1" i="1" dirty="0">
                            <a:latin typeface="Cambria Math" panose="02040503050406030204" pitchFamily="18" charset="0"/>
                            <a:cs typeface="Helvetica" panose="020B0604020202020204" pitchFamily="34" charset="0"/>
                          </a:rPr>
                          <m:t>𝑿</m:t>
                        </m:r>
                      </m:e>
                      <m:sub>
                        <m:r>
                          <a:rPr lang="en-CA" sz="2400" i="1" dirty="0">
                            <a:latin typeface="Cambria Math" panose="02040503050406030204" pitchFamily="18"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𝑛</m:t>
                        </m:r>
                        <m:r>
                          <a:rPr lang="en-US" sz="2400" i="1" dirty="0">
                            <a:latin typeface="Cambria Math" panose="02040503050406030204" pitchFamily="18" charset="0"/>
                            <a:ea typeface="Charter Roman" charset="0"/>
                            <a:cs typeface="Helvetica" panose="020B0604020202020204" pitchFamily="34" charset="0"/>
                          </a:rPr>
                          <m:t>×2)</m:t>
                        </m:r>
                        <m:r>
                          <m:rPr>
                            <m:nor/>
                          </m:rPr>
                          <a:rPr lang="en-US" sz="2400" dirty="0">
                            <a:ea typeface="Charter Roman" charset="0"/>
                            <a:cs typeface="Helvetica" panose="020B0604020202020204" pitchFamily="34" charset="0"/>
                          </a:rPr>
                          <m:t> </m:t>
                        </m:r>
                      </m:sub>
                    </m:sSub>
                  </m:oMath>
                </a14:m>
                <a:endParaRPr lang="en-US" sz="2400" dirty="0">
                  <a:ea typeface="Charter Roman" charset="0"/>
                  <a:cs typeface="Helvetica"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panose="02040503050406030204" pitchFamily="18" charset="0"/>
                          <a:ea typeface="Charter Roman" charset="0"/>
                          <a:cs typeface="Helvetica" panose="020B0604020202020204" pitchFamily="34" charset="0"/>
                        </a:rPr>
                        <m:t>𝑿</m:t>
                      </m:r>
                      <m:r>
                        <a:rPr lang="en-CA" sz="2400" b="0" i="1" smtClean="0">
                          <a:solidFill>
                            <a:schemeClr val="tx1"/>
                          </a:solidFill>
                          <a:latin typeface="Cambria Math" panose="02040503050406030204" pitchFamily="18" charset="0"/>
                          <a:ea typeface="Charter Roman" charset="0"/>
                          <a:cs typeface="Helvetica" panose="020B0604020202020204" pitchFamily="34" charset="0"/>
                        </a:rPr>
                        <m:t>=</m:t>
                      </m:r>
                      <m:d>
                        <m:dPr>
                          <m:begChr m:val="["/>
                          <m:endChr m:val="]"/>
                          <m:ctrlPr>
                            <a:rPr lang="en-CA" sz="2400" i="1" smtClean="0">
                              <a:solidFill>
                                <a:schemeClr val="tx1"/>
                              </a:solidFill>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008F00"/>
                                  </a:solidFill>
                                  <a:latin typeface="Cambria Math" panose="02040503050406030204" pitchFamily="18" charset="0"/>
                                  <a:cs typeface="Helvetica" panose="020B0604020202020204" pitchFamily="34" charset="0"/>
                                </a:rPr>
                              </m:ctrlPr>
                            </m:mPr>
                            <m:mr>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𝑨</m:t>
                                    </m:r>
                                    <m:r>
                                      <a:rPr lang="en-CA" sz="2400" b="0" i="1" smtClean="0">
                                        <a:solidFill>
                                          <a:srgbClr val="008F00"/>
                                        </a:solidFill>
                                        <a:latin typeface="Cambria Math" panose="02040503050406030204" pitchFamily="18" charset="0"/>
                                        <a:cs typeface="Helvetica" panose="020B0604020202020204" pitchFamily="34" charset="0"/>
                                      </a:rPr>
                                      <m:t>,1</m:t>
                                    </m:r>
                                  </m:sub>
                                </m:sSub>
                              </m:e>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𝑩</m:t>
                                    </m:r>
                                    <m:r>
                                      <a:rPr lang="en-CA" sz="2400" b="0" i="1" smtClean="0">
                                        <a:solidFill>
                                          <a:srgbClr val="008F00"/>
                                        </a:solidFill>
                                        <a:latin typeface="Cambria Math" panose="02040503050406030204" pitchFamily="18" charset="0"/>
                                        <a:cs typeface="Helvetica" panose="020B0604020202020204" pitchFamily="34" charset="0"/>
                                      </a:rPr>
                                      <m:t>,1</m:t>
                                    </m:r>
                                  </m:sub>
                                </m:sSub>
                              </m:e>
                            </m:mr>
                            <m:mr>
                              <m:e>
                                <m:r>
                                  <a:rPr lang="en-CA" sz="2400" b="0" i="1" smtClean="0">
                                    <a:solidFill>
                                      <a:srgbClr val="008F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smtClean="0">
                                    <a:solidFill>
                                      <a:srgbClr val="008F00"/>
                                    </a:solidFill>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𝑨</m:t>
                                    </m:r>
                                    <m:r>
                                      <a:rPr lang="en-CA" sz="2400" b="0" i="1" smtClean="0">
                                        <a:solidFill>
                                          <a:srgbClr val="008F00"/>
                                        </a:solidFill>
                                        <a:latin typeface="Cambria Math" panose="02040503050406030204" pitchFamily="18" charset="0"/>
                                        <a:cs typeface="Helvetica" panose="020B0604020202020204" pitchFamily="34" charset="0"/>
                                      </a:rPr>
                                      <m:t>,</m:t>
                                    </m:r>
                                    <m:r>
                                      <a:rPr lang="en-CA" sz="2400" b="0" i="1" smtClean="0">
                                        <a:solidFill>
                                          <a:srgbClr val="008F00"/>
                                        </a:solidFill>
                                        <a:latin typeface="Cambria Math" panose="02040503050406030204" pitchFamily="18" charset="0"/>
                                        <a:cs typeface="Helvetica" panose="020B0604020202020204" pitchFamily="34" charset="0"/>
                                      </a:rPr>
                                      <m:t>𝑛</m:t>
                                    </m:r>
                                  </m:sub>
                                </m:sSub>
                              </m:e>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𝑩</m:t>
                                    </m:r>
                                    <m:r>
                                      <a:rPr lang="en-CA" sz="2400" b="0" i="1" smtClean="0">
                                        <a:solidFill>
                                          <a:srgbClr val="008F00"/>
                                        </a:solidFill>
                                        <a:latin typeface="Cambria Math" panose="02040503050406030204" pitchFamily="18" charset="0"/>
                                        <a:cs typeface="Helvetica" panose="020B0604020202020204" pitchFamily="34" charset="0"/>
                                      </a:rPr>
                                      <m:t>,</m:t>
                                    </m:r>
                                    <m:r>
                                      <a:rPr lang="en-CA" sz="2400" b="0" i="1" smtClean="0">
                                        <a:solidFill>
                                          <a:srgbClr val="008F00"/>
                                        </a:solidFill>
                                        <a:latin typeface="Cambria Math" panose="02040503050406030204" pitchFamily="18" charset="0"/>
                                        <a:cs typeface="Helvetica" panose="020B0604020202020204" pitchFamily="34" charset="0"/>
                                      </a:rPr>
                                      <m:t>𝑛</m:t>
                                    </m:r>
                                  </m:sub>
                                </m:sSub>
                              </m:e>
                            </m:mr>
                          </m:m>
                        </m:e>
                      </m:d>
                    </m:oMath>
                  </m:oMathPara>
                </a14:m>
                <a:endParaRPr lang="en-US" sz="2400" dirty="0">
                  <a:ea typeface="Charter Roman" charset="0"/>
                  <a:cs typeface="Helvetica" panose="020B0604020202020204" pitchFamily="34" charset="0"/>
                </a:endParaRPr>
              </a:p>
              <a:p>
                <a:pPr algn="just"/>
                <a:endParaRPr lang="en-US" sz="1000" dirty="0">
                  <a:ea typeface="Charter Roman" charset="0"/>
                  <a:cs typeface="Helvetica" panose="020B0604020202020204" pitchFamily="34" charset="0"/>
                </a:endParaRPr>
              </a:p>
              <a:p>
                <a:pPr algn="just"/>
                <a:r>
                  <a:rPr lang="en-US" sz="2400" dirty="0">
                    <a:ea typeface="Charter Roman" charset="0"/>
                    <a:cs typeface="Helvetica" panose="020B0604020202020204" pitchFamily="34" charset="0"/>
                  </a:rPr>
                  <a:t>Weights:</a:t>
                </a:r>
                <a14:m>
                  <m:oMath xmlns:m="http://schemas.openxmlformats.org/officeDocument/2006/math">
                    <m:sSubSup>
                      <m:sSubSupPr>
                        <m:ctrlPr>
                          <a:rPr lang="en-US" sz="2400" i="1" dirty="0" smtClean="0">
                            <a:latin typeface="Cambria Math" panose="02040503050406030204" pitchFamily="18" charset="0"/>
                            <a:cs typeface="Helvetica" panose="020B0604020202020204" pitchFamily="34" charset="0"/>
                          </a:rPr>
                        </m:ctrlPr>
                      </m:sSubSupPr>
                      <m:e>
                        <m:r>
                          <a:rPr lang="en-CA" sz="2400" b="1" i="1" dirty="0" smtClean="0">
                            <a:latin typeface="Cambria Math" panose="02040503050406030204" pitchFamily="18" charset="0"/>
                            <a:cs typeface="Helvetica" panose="020B0604020202020204" pitchFamily="34" charset="0"/>
                          </a:rPr>
                          <m:t> </m:t>
                        </m:r>
                        <m:r>
                          <a:rPr lang="en-CA" sz="2400" b="1" i="1" dirty="0" smtClean="0">
                            <a:latin typeface="Cambria Math" panose="02040503050406030204" pitchFamily="18" charset="0"/>
                            <a:cs typeface="Helvetica" panose="020B0604020202020204" pitchFamily="34" charset="0"/>
                          </a:rPr>
                          <m:t>𝑾</m:t>
                        </m:r>
                      </m:e>
                      <m:sub>
                        <m:r>
                          <a:rPr lang="en-US" sz="2400" i="1" dirty="0">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𝑝</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b="0" i="1" dirty="0" smtClean="0">
                            <a:latin typeface="Cambria Math" panose="02040503050406030204" pitchFamily="18" charset="0"/>
                            <a:cs typeface="Helvetica" panose="020B0604020202020204" pitchFamily="34" charset="0"/>
                          </a:rPr>
                          <m:t>(1)</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𝑾</m:t>
                        </m:r>
                      </m:e>
                      <m:sub>
                        <m:r>
                          <a:rPr lang="en-US" sz="2400" i="1" dirty="0">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(1)</m:t>
                        </m:r>
                      </m:sup>
                    </m:sSubSup>
                  </m:oMath>
                </a14:m>
                <a:endParaRPr lang="en-US" sz="2400" dirty="0">
                  <a:ea typeface="Charter Roman" charset="0"/>
                  <a:cs typeface="Helvetica" panose="020B0604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n-US" sz="2400" b="1" i="1" dirty="0" smtClean="0">
                              <a:solidFill>
                                <a:srgbClr val="0070C0"/>
                              </a:solidFill>
                              <a:latin typeface="Cambria Math" panose="02040503050406030204" pitchFamily="18" charset="0"/>
                              <a:cs typeface="Helvetica" panose="020B0604020202020204" pitchFamily="34" charset="0"/>
                            </a:rPr>
                          </m:ctrlPr>
                        </m:sSupPr>
                        <m:e>
                          <m:r>
                            <a:rPr lang="en-CA" sz="2400" b="1" i="1" dirty="0">
                              <a:solidFill>
                                <a:srgbClr val="0070C0"/>
                              </a:solidFill>
                              <a:latin typeface="Cambria Math" panose="02040503050406030204" pitchFamily="18" charset="0"/>
                              <a:cs typeface="Helvetica" panose="020B0604020202020204" pitchFamily="34" charset="0"/>
                            </a:rPr>
                            <m:t>𝑾</m:t>
                          </m:r>
                        </m:e>
                        <m:sup>
                          <m:r>
                            <a:rPr lang="en-CA" sz="2400" b="1" i="1" dirty="0">
                              <a:solidFill>
                                <a:srgbClr val="0070C0"/>
                              </a:solidFill>
                              <a:latin typeface="Cambria Math" panose="02040503050406030204" pitchFamily="18" charset="0"/>
                              <a:cs typeface="Helvetica" panose="020B0604020202020204" pitchFamily="34" charset="0"/>
                            </a:rPr>
                            <m:t>(</m:t>
                          </m:r>
                          <m:r>
                            <a:rPr lang="en-CA" sz="2400" b="1" i="1" dirty="0">
                              <a:solidFill>
                                <a:srgbClr val="0070C0"/>
                              </a:solidFill>
                              <a:latin typeface="Cambria Math" panose="02040503050406030204" pitchFamily="18" charset="0"/>
                              <a:cs typeface="Helvetica" panose="020B0604020202020204" pitchFamily="34" charset="0"/>
                            </a:rPr>
                            <m:t>𝟏</m:t>
                          </m:r>
                          <m:r>
                            <a:rPr lang="en-CA" sz="2400" b="1" i="1" dirty="0">
                              <a:solidFill>
                                <a:srgbClr val="0070C0"/>
                              </a:solidFill>
                              <a:latin typeface="Cambria Math" panose="02040503050406030204" pitchFamily="18" charset="0"/>
                              <a:cs typeface="Helvetica" panose="020B0604020202020204" pitchFamily="34" charset="0"/>
                            </a:rPr>
                            <m:t>)</m:t>
                          </m:r>
                        </m:sup>
                      </m:sSup>
                      <m:r>
                        <a:rPr lang="en-CA" sz="2400" b="0" i="1" smtClean="0">
                          <a:solidFill>
                            <a:schemeClr val="tx1"/>
                          </a:solidFill>
                          <a:latin typeface="Cambria Math" panose="02040503050406030204" pitchFamily="18" charset="0"/>
                          <a:ea typeface="Charter Roman" charset="0"/>
                          <a:cs typeface="Helvetica" panose="020B0604020202020204" pitchFamily="34" charset="0"/>
                        </a:rPr>
                        <m:t>=</m:t>
                      </m:r>
                      <m:d>
                        <m:dPr>
                          <m:begChr m:val="["/>
                          <m:endChr m:val="]"/>
                          <m:ctrlPr>
                            <a:rPr lang="en-CA" sz="2400" i="1" smtClean="0">
                              <a:solidFill>
                                <a:schemeClr val="tx1"/>
                              </a:solidFill>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0070C0"/>
                                  </a:solidFill>
                                  <a:latin typeface="Cambria Math" panose="02040503050406030204" pitchFamily="18" charset="0"/>
                                  <a:cs typeface="Helvetica" panose="020B0604020202020204" pitchFamily="34" charset="0"/>
                                </a:rPr>
                              </m:ctrlPr>
                            </m:mPr>
                            <m:mr>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𝑨𝑪</m:t>
                                    </m:r>
                                  </m:sub>
                                </m:sSub>
                              </m:e>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𝑨𝑫</m:t>
                                    </m:r>
                                  </m:sub>
                                </m:sSub>
                              </m:e>
                            </m:mr>
                            <m:mr>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𝑩𝑪</m:t>
                                    </m:r>
                                  </m:sub>
                                </m:sSub>
                              </m:e>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𝑩𝑫</m:t>
                                    </m:r>
                                  </m:sub>
                                </m:sSub>
                              </m:e>
                            </m:mr>
                          </m:m>
                        </m:e>
                      </m:d>
                    </m:oMath>
                  </m:oMathPara>
                </a14:m>
                <a:endParaRPr lang="en-US" sz="2400" dirty="0">
                  <a:ea typeface="Charter Roman" charset="0"/>
                  <a:cs typeface="Helvetica" panose="020B0604020202020204" pitchFamily="34"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2" y="2180496"/>
                <a:ext cx="3841179" cy="4140767"/>
              </a:xfrm>
              <a:blipFill>
                <a:blip r:embed="rId2"/>
                <a:stretch>
                  <a:fillRect l="-2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0B2C887-2812-4372-BA53-82B001DBEF63}"/>
                  </a:ext>
                </a:extLst>
              </p:cNvPr>
              <p:cNvSpPr>
                <a:spLocks noGrp="1"/>
              </p:cNvSpPr>
              <p:nvPr>
                <p:ph sz="half" idx="4294967295"/>
              </p:nvPr>
            </p:nvSpPr>
            <p:spPr>
              <a:xfrm>
                <a:off x="4687916" y="2075210"/>
                <a:ext cx="7645400" cy="4351338"/>
              </a:xfrm>
            </p:spPr>
            <p:txBody>
              <a:bodyPr>
                <a:noAutofit/>
              </a:bodyPr>
              <a:lstStyle/>
              <a:p>
                <a:r>
                  <a:rPr lang="en-CA" sz="2400" dirty="0"/>
                  <a:t>Hidden units</a:t>
                </a:r>
                <a:r>
                  <a:rPr lang="en-US" sz="2400" dirty="0">
                    <a:ea typeface="Charter Roman" charset="0"/>
                    <a:cs typeface="Helvetica" panose="020B0604020202020204" pitchFamily="34" charset="0"/>
                  </a:rPr>
                  <a:t>: </a:t>
                </a:r>
                <a14:m>
                  <m:oMath xmlns:m="http://schemas.openxmlformats.org/officeDocument/2006/math">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𝒁</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𝒁</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oMath>
                </a14:m>
                <a:endParaRPr lang="en-CA" sz="2400" b="0" i="0" dirty="0">
                  <a:ea typeface="Charter Roman" charset="0"/>
                  <a:cs typeface="Helvetica"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CA" sz="2400" b="1" i="1" smtClean="0">
                              <a:solidFill>
                                <a:srgbClr val="FF0000"/>
                              </a:solidFill>
                              <a:latin typeface="Cambria Math" panose="02040503050406030204" pitchFamily="18" charset="0"/>
                              <a:cs typeface="Helvetica" panose="020B0604020202020204" pitchFamily="34" charset="0"/>
                            </a:rPr>
                          </m:ctrlPr>
                        </m:sSupPr>
                        <m:e>
                          <m:r>
                            <a:rPr lang="en-CA" sz="2400" b="1" i="1" smtClean="0">
                              <a:solidFill>
                                <a:srgbClr val="FF0000"/>
                              </a:solidFill>
                              <a:latin typeface="Cambria Math" panose="02040503050406030204" pitchFamily="18" charset="0"/>
                              <a:cs typeface="Helvetica" panose="020B0604020202020204" pitchFamily="34" charset="0"/>
                            </a:rPr>
                            <m:t>𝒁</m:t>
                          </m:r>
                        </m:e>
                        <m:sup>
                          <m:r>
                            <a:rPr lang="en-CA" sz="2400" b="1" i="1" smtClean="0">
                              <a:solidFill>
                                <a:srgbClr val="FF0000"/>
                              </a:solidFill>
                              <a:latin typeface="Cambria Math" panose="02040503050406030204" pitchFamily="18" charset="0"/>
                              <a:cs typeface="Helvetica" panose="020B0604020202020204" pitchFamily="34" charset="0"/>
                            </a:rPr>
                            <m:t>(</m:t>
                          </m:r>
                          <m:r>
                            <a:rPr lang="en-CA" sz="2400" b="1" i="1" smtClean="0">
                              <a:solidFill>
                                <a:srgbClr val="FF0000"/>
                              </a:solidFill>
                              <a:latin typeface="Cambria Math" panose="02040503050406030204" pitchFamily="18" charset="0"/>
                              <a:cs typeface="Helvetica" panose="020B0604020202020204" pitchFamily="34" charset="0"/>
                            </a:rPr>
                            <m:t>𝟐</m:t>
                          </m:r>
                          <m:r>
                            <a:rPr lang="en-CA" sz="2400" b="1" i="1" smtClean="0">
                              <a:solidFill>
                                <a:srgbClr val="FF0000"/>
                              </a:solidFill>
                              <a:latin typeface="Cambria Math" panose="02040503050406030204" pitchFamily="18" charset="0"/>
                              <a:cs typeface="Helvetica" panose="020B0604020202020204" pitchFamily="34" charset="0"/>
                            </a:rPr>
                            <m:t>)</m:t>
                          </m:r>
                        </m:sup>
                      </m:sSup>
                      <m:r>
                        <a:rPr lang="en-CA" sz="2400" b="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FF0000"/>
                                  </a:solidFill>
                                  <a:latin typeface="Cambria Math" panose="02040503050406030204" pitchFamily="18" charset="0"/>
                                  <a:cs typeface="Helvetica" panose="020B0604020202020204" pitchFamily="34" charset="0"/>
                                </a:rPr>
                              </m:ctrlPr>
                            </m:mPr>
                            <m:mr>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𝑪</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1</m:t>
                                    </m:r>
                                  </m:sub>
                                </m:sSub>
                              </m:e>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𝑫</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1</m:t>
                                    </m:r>
                                  </m:sub>
                                </m:sSub>
                              </m:e>
                            </m:mr>
                            <m:mr>
                              <m:e>
                                <m:r>
                                  <a:rPr lang="en-CA" sz="2400" b="0" i="1">
                                    <a:solidFill>
                                      <a:srgbClr val="FF00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a:solidFill>
                                      <a:srgbClr val="FF0000"/>
                                    </a:solidFill>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𝑪</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𝑛</m:t>
                                    </m:r>
                                  </m:sub>
                                </m:sSub>
                              </m:e>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𝑫</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𝑛</m:t>
                                    </m:r>
                                  </m:sub>
                                </m:sSub>
                              </m:e>
                            </m:mr>
                          </m:m>
                        </m:e>
                      </m:d>
                      <m:r>
                        <a:rPr lang="en-CA" sz="2400" b="0" i="1" smtClean="0">
                          <a:latin typeface="Cambria Math" panose="02040503050406030204" pitchFamily="18" charset="0"/>
                          <a:cs typeface="Helvetica" panose="020B0604020202020204" pitchFamily="34" charset="0"/>
                        </a:rPr>
                        <m:t>=</m:t>
                      </m:r>
                      <m:r>
                        <a:rPr lang="en-CA" sz="2400" b="1" i="1" smtClean="0">
                          <a:solidFill>
                            <a:srgbClr val="00B050"/>
                          </a:solidFill>
                          <a:latin typeface="Cambria Math" panose="02040503050406030204" pitchFamily="18" charset="0"/>
                          <a:cs typeface="Helvetica" panose="020B0604020202020204" pitchFamily="34" charset="0"/>
                        </a:rPr>
                        <m:t>𝑿</m:t>
                      </m:r>
                      <m:sSup>
                        <m:sSupPr>
                          <m:ctrlPr>
                            <a:rPr lang="en-CA" sz="2400" b="0" i="1" smtClean="0">
                              <a:solidFill>
                                <a:srgbClr val="0070C0"/>
                              </a:solidFill>
                              <a:latin typeface="Cambria Math" panose="02040503050406030204" pitchFamily="18" charset="0"/>
                              <a:cs typeface="Helvetica" panose="020B0604020202020204" pitchFamily="34" charset="0"/>
                            </a:rPr>
                          </m:ctrlPr>
                        </m:sSupPr>
                        <m:e>
                          <m:r>
                            <a:rPr lang="en-CA" sz="2400" b="1" i="1" smtClean="0">
                              <a:solidFill>
                                <a:srgbClr val="0070C0"/>
                              </a:solidFill>
                              <a:latin typeface="Cambria Math" panose="02040503050406030204" pitchFamily="18" charset="0"/>
                              <a:cs typeface="Helvetica" panose="020B0604020202020204" pitchFamily="34" charset="0"/>
                            </a:rPr>
                            <m:t>𝑾</m:t>
                          </m:r>
                        </m:e>
                        <m:sup>
                          <m:r>
                            <a:rPr lang="en-CA" sz="2400" b="0" i="1" smtClean="0">
                              <a:solidFill>
                                <a:srgbClr val="0070C0"/>
                              </a:solidFill>
                              <a:latin typeface="Cambria Math" panose="02040503050406030204" pitchFamily="18" charset="0"/>
                              <a:cs typeface="Helvetica" panose="020B0604020202020204" pitchFamily="34" charset="0"/>
                            </a:rPr>
                            <m:t>(1)</m:t>
                          </m:r>
                        </m:sup>
                      </m:sSup>
                    </m:oMath>
                  </m:oMathPara>
                </a14:m>
                <a:endParaRPr lang="en-US" sz="2400" dirty="0">
                  <a:ea typeface="Charter Roman" charset="0"/>
                  <a:cs typeface="Helvetica" panose="020B0604020202020204" pitchFamily="34" charset="0"/>
                </a:endParaRPr>
              </a:p>
              <a:p>
                <a:endParaRPr lang="en-CA" sz="1000" dirty="0"/>
              </a:p>
              <a:p>
                <a:r>
                  <a:rPr lang="en-CA" sz="2400" dirty="0"/>
                  <a:t>Activation function: </a:t>
                </a:r>
                <a14:m>
                  <m:oMath xmlns:m="http://schemas.openxmlformats.org/officeDocument/2006/math">
                    <m:sSubSup>
                      <m:sSubSupPr>
                        <m:ctrlPr>
                          <a:rPr lang="en-US" sz="2400" i="1" dirty="0">
                            <a:latin typeface="Cambria Math" panose="02040503050406030204" pitchFamily="18" charset="0"/>
                            <a:cs typeface="Helvetica" panose="020B0604020202020204" pitchFamily="34" charset="0"/>
                          </a:rPr>
                        </m:ctrlPr>
                      </m:sSubSupPr>
                      <m:e>
                        <m:r>
                          <a:rPr lang="en-CA" sz="2400" b="1" i="1" dirty="0" smtClean="0">
                            <a:latin typeface="Cambria Math" panose="02040503050406030204" pitchFamily="18" charset="0"/>
                            <a:cs typeface="Helvetica" panose="020B0604020202020204" pitchFamily="34" charset="0"/>
                          </a:rPr>
                          <m:t>𝒂</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𝒂</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oMath>
                </a14:m>
                <a:endParaRPr lang="en-CA" sz="2400" dirty="0"/>
              </a:p>
              <a:p>
                <a:pPr/>
                <a14:m>
                  <m:oMathPara xmlns:m="http://schemas.openxmlformats.org/officeDocument/2006/math">
                    <m:oMathParaPr>
                      <m:jc m:val="centerGroup"/>
                    </m:oMathParaPr>
                    <m:oMath xmlns:m="http://schemas.openxmlformats.org/officeDocument/2006/math">
                      <m:sSup>
                        <m:sSupPr>
                          <m:ctrlPr>
                            <a:rPr lang="en-CA" sz="2400" i="1" smtClean="0">
                              <a:solidFill>
                                <a:srgbClr val="FFC000"/>
                              </a:solidFill>
                              <a:latin typeface="Cambria Math" panose="02040503050406030204" pitchFamily="18" charset="0"/>
                              <a:cs typeface="Helvetica" panose="020B0604020202020204" pitchFamily="34" charset="0"/>
                            </a:rPr>
                          </m:ctrlPr>
                        </m:sSupPr>
                        <m:e>
                          <m:r>
                            <a:rPr lang="en-CA" sz="2400" b="1" i="1" smtClean="0">
                              <a:solidFill>
                                <a:srgbClr val="FFC000"/>
                              </a:solidFill>
                              <a:latin typeface="Cambria Math" panose="02040503050406030204" pitchFamily="18" charset="0"/>
                              <a:cs typeface="Helvetica" panose="020B0604020202020204" pitchFamily="34" charset="0"/>
                            </a:rPr>
                            <m:t>𝒂</m:t>
                          </m:r>
                        </m:e>
                        <m:sup>
                          <m:r>
                            <a:rPr lang="en-CA" sz="2400" b="0" i="1" smtClean="0">
                              <a:solidFill>
                                <a:srgbClr val="FFC000"/>
                              </a:solidFill>
                              <a:latin typeface="Cambria Math" panose="02040503050406030204" pitchFamily="18" charset="0"/>
                              <a:cs typeface="Helvetica" panose="020B0604020202020204" pitchFamily="34" charset="0"/>
                            </a:rPr>
                            <m:t>(2)</m:t>
                          </m:r>
                        </m:sup>
                      </m:sSup>
                      <m:r>
                        <a:rPr lang="en-CA" sz="2400" b="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i="1" smtClean="0">
                                  <a:solidFill>
                                    <a:srgbClr val="FFC000"/>
                                  </a:solidFill>
                                  <a:latin typeface="Cambria Math" panose="02040503050406030204" pitchFamily="18" charset="0"/>
                                  <a:cs typeface="Helvetica" panose="020B0604020202020204" pitchFamily="34" charset="0"/>
                                </a:rPr>
                              </m:ctrlPr>
                            </m:mPr>
                            <m:mr>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a:solidFill>
                                                      <a:srgbClr val="FFC000"/>
                                                    </a:solidFill>
                                                    <a:latin typeface="Cambria Math" panose="02040503050406030204" pitchFamily="18" charset="0"/>
                                                    <a:cs typeface="Helvetica" panose="020B0604020202020204" pitchFamily="34" charset="0"/>
                                                  </a:rPr>
                                                  <m:t>𝑪</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a:solidFill>
                                                      <a:srgbClr val="FFC000"/>
                                                    </a:solidFill>
                                                    <a:latin typeface="Cambria Math" panose="02040503050406030204" pitchFamily="18" charset="0"/>
                                                    <a:cs typeface="Helvetica" panose="020B0604020202020204" pitchFamily="34" charset="0"/>
                                                  </a:rPr>
                                                  <m:t>1</m:t>
                                                </m:r>
                                              </m:sub>
                                            </m:sSub>
                                          </m:sup>
                                        </m:sSup>
                                      </m:e>
                                    </m:d>
                                  </m:den>
                                </m:f>
                              </m:e>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smtClean="0">
                                                    <a:solidFill>
                                                      <a:srgbClr val="FFC000"/>
                                                    </a:solidFill>
                                                    <a:latin typeface="Cambria Math" panose="02040503050406030204" pitchFamily="18" charset="0"/>
                                                    <a:cs typeface="Helvetica" panose="020B0604020202020204" pitchFamily="34" charset="0"/>
                                                  </a:rPr>
                                                  <m:t>𝑫</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a:solidFill>
                                                      <a:srgbClr val="FFC000"/>
                                                    </a:solidFill>
                                                    <a:latin typeface="Cambria Math" panose="02040503050406030204" pitchFamily="18" charset="0"/>
                                                    <a:cs typeface="Helvetica" panose="020B0604020202020204" pitchFamily="34" charset="0"/>
                                                  </a:rPr>
                                                  <m:t>1</m:t>
                                                </m:r>
                                              </m:sub>
                                            </m:sSub>
                                          </m:sup>
                                        </m:sSup>
                                      </m:e>
                                    </m:d>
                                  </m:den>
                                </m:f>
                              </m:e>
                            </m:mr>
                            <m:mr>
                              <m:e>
                                <m:r>
                                  <a:rPr lang="en-CA" sz="2400" b="0" i="1">
                                    <a:solidFill>
                                      <a:srgbClr val="FFC0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a:solidFill>
                                      <a:srgbClr val="FFC000"/>
                                    </a:solidFill>
                                    <a:latin typeface="Cambria Math" panose="02040503050406030204" pitchFamily="18" charset="0"/>
                                    <a:ea typeface="Cambria Math" panose="02040503050406030204" pitchFamily="18" charset="0"/>
                                    <a:cs typeface="Helvetica" panose="020B0604020202020204" pitchFamily="34" charset="0"/>
                                  </a:rPr>
                                  <m:t>⋮</m:t>
                                </m:r>
                              </m:e>
                            </m:mr>
                            <m:mr>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a:solidFill>
                                                      <a:srgbClr val="FFC000"/>
                                                    </a:solidFill>
                                                    <a:latin typeface="Cambria Math" panose="02040503050406030204" pitchFamily="18" charset="0"/>
                                                    <a:cs typeface="Helvetica" panose="020B0604020202020204" pitchFamily="34" charset="0"/>
                                                  </a:rPr>
                                                  <m:t>𝑪</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smtClean="0">
                                                    <a:solidFill>
                                                      <a:srgbClr val="FFC000"/>
                                                    </a:solidFill>
                                                    <a:latin typeface="Cambria Math" panose="02040503050406030204" pitchFamily="18" charset="0"/>
                                                    <a:cs typeface="Helvetica" panose="020B0604020202020204" pitchFamily="34" charset="0"/>
                                                  </a:rPr>
                                                  <m:t>𝑛</m:t>
                                                </m:r>
                                              </m:sub>
                                            </m:sSub>
                                          </m:sup>
                                        </m:sSup>
                                      </m:e>
                                    </m:d>
                                  </m:den>
                                </m:f>
                              </m:e>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smtClean="0">
                                                    <a:solidFill>
                                                      <a:srgbClr val="FFC000"/>
                                                    </a:solidFill>
                                                    <a:latin typeface="Cambria Math" panose="02040503050406030204" pitchFamily="18" charset="0"/>
                                                    <a:cs typeface="Helvetica" panose="020B0604020202020204" pitchFamily="34" charset="0"/>
                                                  </a:rPr>
                                                  <m:t>𝑫</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smtClean="0">
                                                    <a:solidFill>
                                                      <a:srgbClr val="FFC000"/>
                                                    </a:solidFill>
                                                    <a:latin typeface="Cambria Math" panose="02040503050406030204" pitchFamily="18" charset="0"/>
                                                    <a:cs typeface="Helvetica" panose="020B0604020202020204" pitchFamily="34" charset="0"/>
                                                  </a:rPr>
                                                  <m:t>𝑛</m:t>
                                                </m:r>
                                              </m:sub>
                                            </m:sSub>
                                          </m:sup>
                                        </m:sSup>
                                      </m:e>
                                    </m:d>
                                  </m:den>
                                </m:f>
                              </m:e>
                            </m:mr>
                          </m:m>
                        </m:e>
                      </m:d>
                      <m:r>
                        <a:rPr lang="en-CA" sz="2400" i="1">
                          <a:latin typeface="Cambria Math" panose="02040503050406030204" pitchFamily="18" charset="0"/>
                          <a:cs typeface="Helvetica" panose="020B0604020202020204" pitchFamily="34" charset="0"/>
                        </a:rPr>
                        <m:t>=</m:t>
                      </m:r>
                      <m:r>
                        <a:rPr lang="en-CA" sz="2400" b="0" i="1" smtClean="0">
                          <a:latin typeface="Cambria Math" panose="02040503050406030204" pitchFamily="18" charset="0"/>
                          <a:cs typeface="Helvetica" panose="020B0604020202020204" pitchFamily="34" charset="0"/>
                        </a:rPr>
                        <m:t>𝑔</m:t>
                      </m:r>
                      <m:d>
                        <m:dPr>
                          <m:ctrlPr>
                            <a:rPr lang="en-CA" sz="2400" b="0" i="1" smtClean="0">
                              <a:latin typeface="Cambria Math" panose="02040503050406030204" pitchFamily="18" charset="0"/>
                              <a:cs typeface="Helvetica" panose="020B0604020202020204" pitchFamily="34" charset="0"/>
                            </a:rPr>
                          </m:ctrlPr>
                        </m:dPr>
                        <m:e>
                          <m:sSup>
                            <m:sSupPr>
                              <m:ctrlPr>
                                <a:rPr lang="en-CA" sz="2400" i="1" smtClean="0">
                                  <a:solidFill>
                                    <a:srgbClr val="FF0000"/>
                                  </a:solidFill>
                                  <a:latin typeface="Cambria Math" panose="02040503050406030204" pitchFamily="18" charset="0"/>
                                  <a:cs typeface="Helvetica" panose="020B0604020202020204" pitchFamily="34" charset="0"/>
                                </a:rPr>
                              </m:ctrlPr>
                            </m:sSupPr>
                            <m:e>
                              <m:r>
                                <a:rPr lang="en-CA" sz="2400" b="1" i="1">
                                  <a:solidFill>
                                    <a:srgbClr val="FF0000"/>
                                  </a:solidFill>
                                  <a:latin typeface="Cambria Math" panose="02040503050406030204" pitchFamily="18" charset="0"/>
                                  <a:cs typeface="Helvetica" panose="020B0604020202020204" pitchFamily="34" charset="0"/>
                                </a:rPr>
                                <m:t>𝒁</m:t>
                              </m:r>
                            </m:e>
                            <m:sup>
                              <m:r>
                                <a:rPr lang="en-CA" sz="2400" i="1">
                                  <a:solidFill>
                                    <a:srgbClr val="FF0000"/>
                                  </a:solidFill>
                                  <a:latin typeface="Cambria Math" panose="02040503050406030204" pitchFamily="18" charset="0"/>
                                  <a:cs typeface="Helvetica" panose="020B0604020202020204" pitchFamily="34" charset="0"/>
                                </a:rPr>
                                <m:t>(2)</m:t>
                              </m:r>
                            </m:sup>
                          </m:sSup>
                        </m:e>
                      </m:d>
                    </m:oMath>
                  </m:oMathPara>
                </a14:m>
                <a:endParaRPr lang="en-CA" sz="2400" dirty="0"/>
              </a:p>
            </p:txBody>
          </p:sp>
        </mc:Choice>
        <mc:Fallback xmlns="">
          <p:sp>
            <p:nvSpPr>
              <p:cNvPr id="3" name="Content Placeholder 2">
                <a:extLst>
                  <a:ext uri="{FF2B5EF4-FFF2-40B4-BE49-F238E27FC236}">
                    <a16:creationId xmlns:a16="http://schemas.microsoft.com/office/drawing/2014/main" id="{20B2C887-2812-4372-BA53-82B001DBEF63}"/>
                  </a:ext>
                </a:extLst>
              </p:cNvPr>
              <p:cNvSpPr>
                <a:spLocks noGrp="1" noRot="1" noChangeAspect="1" noMove="1" noResize="1" noEditPoints="1" noAdjustHandles="1" noChangeArrowheads="1" noChangeShapeType="1" noTextEdit="1"/>
              </p:cNvSpPr>
              <p:nvPr>
                <p:ph sz="half" idx="4294967295"/>
              </p:nvPr>
            </p:nvSpPr>
            <p:spPr>
              <a:xfrm>
                <a:off x="4687916" y="2075210"/>
                <a:ext cx="7645400" cy="4351338"/>
              </a:xfrm>
              <a:blipFill>
                <a:blip r:embed="rId3"/>
                <a:stretch>
                  <a:fillRect l="-1161" b="-14244"/>
                </a:stretch>
              </a:blipFill>
            </p:spPr>
            <p:txBody>
              <a:bodyPr/>
              <a:lstStyle/>
              <a:p>
                <a:r>
                  <a:rPr lang="en-US">
                    <a:noFill/>
                  </a:rPr>
                  <a:t> </a:t>
                </a:r>
              </a:p>
            </p:txBody>
          </p:sp>
        </mc:Fallback>
      </mc:AlternateContent>
    </p:spTree>
    <p:extLst>
      <p:ext uri="{BB962C8B-B14F-4D97-AF65-F5344CB8AC3E}">
        <p14:creationId xmlns:p14="http://schemas.microsoft.com/office/powerpoint/2010/main" val="26969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 in Matrix Notation – </a:t>
            </a:r>
            <a:r>
              <a:rPr lang="en-US" sz="2800" dirty="0"/>
              <a:t>Hidden to Output Layer</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581192" y="2180496"/>
                <a:ext cx="4298379" cy="4140767"/>
              </a:xfrm>
            </p:spPr>
            <p:txBody>
              <a:bodyPr>
                <a:normAutofit fontScale="85000" lnSpcReduction="10000"/>
              </a:bodyPr>
              <a:lstStyle/>
              <a:p>
                <a:r>
                  <a:rPr lang="en-CA" dirty="0"/>
                  <a:t>Activation function: </a:t>
                </a:r>
                <a14:m>
                  <m:oMath xmlns:m="http://schemas.openxmlformats.org/officeDocument/2006/math">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US" dirty="0" err="1">
                            <a:latin typeface="Cambria Math" panose="02040503050406030204" pitchFamily="18" charset="0"/>
                          </a:rPr>
                          <m:t>𝑀</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r>
                      <a:rPr lang="en-CA" dirty="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a:latin typeface="Cambria Math" panose="02040503050406030204" pitchFamily="18" charset="0"/>
                          </a:rPr>
                          <m:t>2</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oMath>
                </a14:m>
                <a:endParaRPr lang="en-CA" dirty="0"/>
              </a:p>
              <a:p>
                <a:pPr/>
                <a14:m>
                  <m:oMathPara xmlns:m="http://schemas.openxmlformats.org/officeDocument/2006/math">
                    <m:oMathParaPr>
                      <m:jc m:val="centerGroup"/>
                    </m:oMathParaPr>
                    <m:oMath xmlns:m="http://schemas.openxmlformats.org/officeDocument/2006/math">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r>
                        <a:rPr lang="en-CA">
                          <a:latin typeface="Cambria Math" panose="02040503050406030204" pitchFamily="18" charset="0"/>
                        </a:rPr>
                        <m:t>=</m:t>
                      </m:r>
                      <m:r>
                        <a:rPr lang="en-CA">
                          <a:latin typeface="Cambria Math" panose="02040503050406030204" pitchFamily="18" charset="0"/>
                        </a:rPr>
                        <m:t>𝑔</m:t>
                      </m:r>
                      <m:d>
                        <m:dPr>
                          <m:ctrlPr>
                            <a:rPr lang="en-CA" i="1">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(2)</m:t>
                              </m:r>
                            </m:sup>
                          </m:sSup>
                        </m:e>
                      </m:d>
                    </m:oMath>
                  </m:oMathPara>
                </a14:m>
                <a:endParaRPr lang="en-US" dirty="0"/>
              </a:p>
              <a:p>
                <a:endParaRPr lang="en-US" sz="1200" dirty="0"/>
              </a:p>
              <a:p>
                <a:r>
                  <a:rPr lang="en-US" dirty="0"/>
                  <a:t>Weights: </a:t>
                </a:r>
                <a14:m>
                  <m:oMath xmlns:m="http://schemas.openxmlformats.org/officeDocument/2006/math">
                    <m:sSubSup>
                      <m:sSubSupPr>
                        <m:ctrlPr>
                          <a:rPr lang="en-US" i="1" dirty="0" smtClean="0">
                            <a:latin typeface="Cambria Math" panose="02040503050406030204" pitchFamily="18" charset="0"/>
                          </a:rPr>
                        </m:ctrlPr>
                      </m:sSubSupPr>
                      <m:e>
                        <m:r>
                          <a:rPr lang="en-CA" b="1" i="1" dirty="0" smtClean="0">
                            <a:latin typeface="Cambria Math" panose="02040503050406030204" pitchFamily="18" charset="0"/>
                          </a:rPr>
                          <m:t>𝑾</m:t>
                        </m:r>
                      </m:e>
                      <m:sub>
                        <m:r>
                          <a:rPr lang="en-US" dirty="0">
                            <a:latin typeface="Cambria Math" panose="02040503050406030204" pitchFamily="18" charset="0"/>
                          </a:rPr>
                          <m:t>(</m:t>
                        </m:r>
                        <m:r>
                          <a:rPr lang="en-CA" dirty="0" smtClean="0">
                            <a:latin typeface="Cambria Math" panose="02040503050406030204" pitchFamily="18" charset="0"/>
                          </a:rPr>
                          <m:t>𝑀</m:t>
                        </m:r>
                        <m:r>
                          <a:rPr lang="en-US" dirty="0" err="1">
                            <a:latin typeface="Cambria Math" panose="02040503050406030204" pitchFamily="18" charset="0"/>
                          </a:rPr>
                          <m:t>×</m:t>
                        </m:r>
                        <m:r>
                          <a:rPr lang="en-CA"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smtClean="0">
                            <a:latin typeface="Cambria Math" panose="02040503050406030204" pitchFamily="18" charset="0"/>
                          </a:rPr>
                          <m:t>(2)</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𝑾</m:t>
                        </m:r>
                      </m:e>
                      <m:sub>
                        <m:r>
                          <a:rPr lang="en-US" dirty="0">
                            <a:latin typeface="Cambria Math" panose="02040503050406030204" pitchFamily="18" charset="0"/>
                          </a:rPr>
                          <m:t>(</m:t>
                        </m:r>
                        <m:r>
                          <a:rPr lang="en-CA" dirty="0" smtClean="0">
                            <a:latin typeface="Cambria Math" panose="02040503050406030204" pitchFamily="18" charset="0"/>
                          </a:rPr>
                          <m:t>2</m:t>
                        </m:r>
                        <m:r>
                          <a:rPr lang="en-US" dirty="0" err="1">
                            <a:latin typeface="Cambria Math" panose="02040503050406030204" pitchFamily="18" charset="0"/>
                          </a:rPr>
                          <m:t>×</m:t>
                        </m:r>
                        <m:r>
                          <a:rPr lang="en-CA"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2</m:t>
                        </m:r>
                        <m:r>
                          <a:rPr lang="en-CA" dirty="0">
                            <a:latin typeface="Cambria Math" panose="02040503050406030204" pitchFamily="18" charset="0"/>
                          </a:rPr>
                          <m:t>)</m:t>
                        </m:r>
                      </m:sup>
                    </m:sSubSup>
                  </m:oMath>
                </a14:m>
                <a:endParaRPr lang="en-US" dirty="0"/>
              </a:p>
              <a:p>
                <a:pPr/>
                <a14:m>
                  <m:oMathPara xmlns:m="http://schemas.openxmlformats.org/officeDocument/2006/math">
                    <m:oMathParaPr>
                      <m:jc m:val="centerGroup"/>
                    </m:oMathParaPr>
                    <m:oMath xmlns:m="http://schemas.openxmlformats.org/officeDocument/2006/math">
                      <m:sSup>
                        <m:sSupPr>
                          <m:ctrlPr>
                            <a:rPr lang="en-US" b="1" i="1" dirty="0" smtClean="0">
                              <a:solidFill>
                                <a:srgbClr val="0070C0"/>
                              </a:solidFill>
                              <a:latin typeface="Cambria Math" panose="02040503050406030204" pitchFamily="18" charset="0"/>
                            </a:rPr>
                          </m:ctrlPr>
                        </m:sSupPr>
                        <m:e>
                          <m:r>
                            <a:rPr lang="en-CA" b="1" i="1" dirty="0">
                              <a:solidFill>
                                <a:srgbClr val="0070C0"/>
                              </a:solidFill>
                              <a:latin typeface="Cambria Math" panose="02040503050406030204" pitchFamily="18" charset="0"/>
                            </a:rPr>
                            <m:t>𝑾</m:t>
                          </m:r>
                        </m:e>
                        <m:sup>
                          <m:r>
                            <a:rPr lang="en-CA" b="1" dirty="0">
                              <a:solidFill>
                                <a:srgbClr val="0070C0"/>
                              </a:solidFill>
                              <a:latin typeface="Cambria Math" panose="02040503050406030204" pitchFamily="18" charset="0"/>
                            </a:rPr>
                            <m:t>(</m:t>
                          </m:r>
                          <m:r>
                            <a:rPr lang="en-CA" b="1" i="1" dirty="0" smtClean="0">
                              <a:solidFill>
                                <a:srgbClr val="0070C0"/>
                              </a:solidFill>
                              <a:latin typeface="Cambria Math" panose="02040503050406030204" pitchFamily="18" charset="0"/>
                            </a:rPr>
                            <m:t>𝟐</m:t>
                          </m:r>
                          <m:r>
                            <a:rPr lang="en-CA" b="1" dirty="0">
                              <a:solidFill>
                                <a:srgbClr val="0070C0"/>
                              </a:solidFill>
                              <a:latin typeface="Cambria Math" panose="02040503050406030204" pitchFamily="18" charset="0"/>
                            </a:rPr>
                            <m:t>)</m:t>
                          </m:r>
                        </m:sup>
                      </m:sSup>
                      <m:r>
                        <a:rPr lang="en-CA" b="1" smtClean="0">
                          <a:latin typeface="Cambria Math" panose="02040503050406030204" pitchFamily="18" charset="0"/>
                        </a:rPr>
                        <m:t>=</m:t>
                      </m:r>
                      <m:d>
                        <m:dPr>
                          <m:begChr m:val="["/>
                          <m:endChr m:val="]"/>
                          <m:ctrlPr>
                            <a:rPr lang="en-CA" b="1" i="1" smtClean="0">
                              <a:latin typeface="Cambria Math" panose="02040503050406030204" pitchFamily="18" charset="0"/>
                            </a:rPr>
                          </m:ctrlPr>
                        </m:dPr>
                        <m:e>
                          <m:m>
                            <m:mPr>
                              <m:mcs>
                                <m:mc>
                                  <m:mcPr>
                                    <m:count m:val="2"/>
                                    <m:mcJc m:val="center"/>
                                  </m:mcPr>
                                </m:mc>
                              </m:mcs>
                              <m:ctrlPr>
                                <a:rPr lang="en-CA" b="1" i="1" smtClean="0">
                                  <a:solidFill>
                                    <a:srgbClr val="0070C0"/>
                                  </a:solidFill>
                                  <a:latin typeface="Cambria Math" panose="02040503050406030204" pitchFamily="18" charset="0"/>
                                </a:rPr>
                              </m:ctrlPr>
                            </m:mPr>
                            <m:mr>
                              <m:e>
                                <m:sSub>
                                  <m:sSubPr>
                                    <m:ctrlPr>
                                      <a:rPr lang="en-CA" b="1" i="1" smtClean="0">
                                        <a:solidFill>
                                          <a:srgbClr val="0070C0"/>
                                        </a:solidFill>
                                        <a:latin typeface="Cambria Math" panose="02040503050406030204" pitchFamily="18" charset="0"/>
                                      </a:rPr>
                                    </m:ctrlPr>
                                  </m:sSubPr>
                                  <m:e>
                                    <m:r>
                                      <a:rPr lang="en-CA" b="1" i="1" smtClean="0">
                                        <a:solidFill>
                                          <a:srgbClr val="0070C0"/>
                                        </a:solidFill>
                                        <a:latin typeface="Cambria Math" panose="02040503050406030204" pitchFamily="18" charset="0"/>
                                      </a:rPr>
                                      <m:t>𝒘</m:t>
                                    </m:r>
                                  </m:e>
                                  <m:sub>
                                    <m:r>
                                      <a:rPr lang="en-CA" b="1" i="1" smtClean="0">
                                        <a:solidFill>
                                          <a:srgbClr val="0070C0"/>
                                        </a:solidFill>
                                        <a:latin typeface="Cambria Math" panose="02040503050406030204" pitchFamily="18" charset="0"/>
                                      </a:rPr>
                                      <m:t>𝑪𝑬</m:t>
                                    </m:r>
                                  </m:sub>
                                </m:sSub>
                              </m:e>
                              <m:e>
                                <m:sSub>
                                  <m:sSubPr>
                                    <m:ctrlPr>
                                      <a:rPr lang="en-CA" b="1" i="1" smtClean="0">
                                        <a:solidFill>
                                          <a:srgbClr val="0070C0"/>
                                        </a:solidFill>
                                        <a:latin typeface="Cambria Math" panose="02040503050406030204" pitchFamily="18" charset="0"/>
                                      </a:rPr>
                                    </m:ctrlPr>
                                  </m:sSubPr>
                                  <m:e>
                                    <m:r>
                                      <a:rPr lang="en-CA" b="1" i="1" smtClean="0">
                                        <a:solidFill>
                                          <a:srgbClr val="0070C0"/>
                                        </a:solidFill>
                                        <a:latin typeface="Cambria Math" panose="02040503050406030204" pitchFamily="18" charset="0"/>
                                      </a:rPr>
                                      <m:t>𝒘</m:t>
                                    </m:r>
                                  </m:e>
                                  <m:sub>
                                    <m:r>
                                      <a:rPr lang="en-CA" b="1" i="1" smtClean="0">
                                        <a:solidFill>
                                          <a:srgbClr val="0070C0"/>
                                        </a:solidFill>
                                        <a:latin typeface="Cambria Math" panose="02040503050406030204" pitchFamily="18" charset="0"/>
                                      </a:rPr>
                                      <m:t>𝑫𝑬</m:t>
                                    </m:r>
                                  </m:sub>
                                </m:sSub>
                              </m:e>
                            </m:mr>
                          </m:m>
                        </m:e>
                      </m:d>
                    </m:oMath>
                  </m:oMathPara>
                </a14:m>
                <a:endParaRPr lang="en-US" b="1"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2" y="2180496"/>
                <a:ext cx="4298379" cy="4140767"/>
              </a:xfrm>
              <a:blipFill>
                <a:blip r:embed="rId2"/>
                <a:stretch>
                  <a:fillRect l="-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0B2C887-2812-4372-BA53-82B001DBEF63}"/>
                  </a:ext>
                </a:extLst>
              </p:cNvPr>
              <p:cNvSpPr>
                <a:spLocks noGrp="1"/>
              </p:cNvSpPr>
              <p:nvPr>
                <p:ph sz="half" idx="4294967295"/>
              </p:nvPr>
            </p:nvSpPr>
            <p:spPr>
              <a:xfrm>
                <a:off x="5764046" y="2075210"/>
                <a:ext cx="5846762" cy="4351338"/>
              </a:xfrm>
            </p:spPr>
            <p:txBody>
              <a:bodyPr>
                <a:normAutofit fontScale="85000" lnSpcReduction="10000"/>
              </a:bodyPr>
              <a:lstStyle/>
              <a:p>
                <a:r>
                  <a:rPr lang="en-CA" dirty="0"/>
                  <a:t>Output units</a:t>
                </a:r>
                <a:r>
                  <a:rPr lang="en-US" dirty="0"/>
                  <a:t>: </a:t>
                </a:r>
                <a14:m>
                  <m:oMath xmlns:m="http://schemas.openxmlformats.org/officeDocument/2006/math">
                    <m:sSubSup>
                      <m:sSubSupPr>
                        <m:ctrlPr>
                          <a:rPr lang="en-US" i="1" dirty="0">
                            <a:latin typeface="Cambria Math" panose="02040503050406030204" pitchFamily="18" charset="0"/>
                          </a:rPr>
                        </m:ctrlPr>
                      </m:sSubSupPr>
                      <m:e>
                        <m:r>
                          <a:rPr lang="en-CA" b="1" i="1" dirty="0">
                            <a:latin typeface="Cambria Math" panose="02040503050406030204" pitchFamily="18" charset="0"/>
                          </a:rPr>
                          <m:t>𝒁</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3</m:t>
                        </m:r>
                        <m:r>
                          <a:rPr lang="en-CA" dirty="0">
                            <a:latin typeface="Cambria Math" panose="02040503050406030204" pitchFamily="18" charset="0"/>
                          </a:rPr>
                          <m:t>)</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𝒁</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3</m:t>
                        </m:r>
                        <m:r>
                          <a:rPr lang="en-CA" dirty="0">
                            <a:latin typeface="Cambria Math" panose="02040503050406030204" pitchFamily="18" charset="0"/>
                          </a:rPr>
                          <m:t>)</m:t>
                        </m:r>
                      </m:sup>
                    </m:sSubSup>
                  </m:oMath>
                </a14:m>
                <a:endParaRPr lang="en-CA" dirty="0"/>
              </a:p>
              <a:p>
                <a:pPr/>
                <a14:m>
                  <m:oMathPara xmlns:m="http://schemas.openxmlformats.org/officeDocument/2006/math">
                    <m:oMathParaPr>
                      <m:jc m:val="centerGroup"/>
                    </m:oMathParaPr>
                    <m:oMath xmlns:m="http://schemas.openxmlformats.org/officeDocument/2006/math">
                      <m:sSup>
                        <m:sSupPr>
                          <m:ctrlPr>
                            <a:rPr lang="en-CA" i="1" smtClean="0">
                              <a:solidFill>
                                <a:srgbClr val="FF0000"/>
                              </a:solidFill>
                              <a:latin typeface="Cambria Math" panose="02040503050406030204" pitchFamily="18" charset="0"/>
                            </a:rPr>
                          </m:ctrlPr>
                        </m:sSupPr>
                        <m:e>
                          <m:r>
                            <a:rPr lang="en-CA" b="1" i="1" smtClean="0">
                              <a:solidFill>
                                <a:srgbClr val="FF0000"/>
                              </a:solidFill>
                              <a:latin typeface="Cambria Math" panose="02040503050406030204" pitchFamily="18" charset="0"/>
                            </a:rPr>
                            <m:t>𝒁</m:t>
                          </m:r>
                        </m:e>
                        <m:sup>
                          <m:r>
                            <a:rPr lang="en-CA" smtClean="0">
                              <a:solidFill>
                                <a:srgbClr val="FF0000"/>
                              </a:solidFill>
                              <a:latin typeface="Cambria Math" panose="02040503050406030204" pitchFamily="18" charset="0"/>
                            </a:rPr>
                            <m:t>(3)</m:t>
                          </m:r>
                        </m:sup>
                      </m:sSup>
                      <m:r>
                        <a:rPr lang="en-CA">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b="1" i="1" smtClean="0">
                                  <a:solidFill>
                                    <a:srgbClr val="FF0000"/>
                                  </a:solidFill>
                                  <a:latin typeface="Cambria Math" panose="02040503050406030204" pitchFamily="18" charset="0"/>
                                </a:rPr>
                              </m:ctrlPr>
                            </m:mPr>
                            <m:mr>
                              <m:e>
                                <m:sSub>
                                  <m:sSubPr>
                                    <m:ctrlPr>
                                      <a:rPr lang="en-CA" b="1" i="1" smtClean="0">
                                        <a:solidFill>
                                          <a:srgbClr val="FF0000"/>
                                        </a:solidFill>
                                        <a:latin typeface="Cambria Math" panose="02040503050406030204" pitchFamily="18" charset="0"/>
                                      </a:rPr>
                                    </m:ctrlPr>
                                  </m:sSubPr>
                                  <m:e>
                                    <m:r>
                                      <a:rPr lang="en-CA" b="1" i="1" smtClean="0">
                                        <a:solidFill>
                                          <a:srgbClr val="FF0000"/>
                                        </a:solidFill>
                                        <a:latin typeface="Cambria Math" panose="02040503050406030204" pitchFamily="18" charset="0"/>
                                      </a:rPr>
                                      <m:t>𝒁</m:t>
                                    </m:r>
                                  </m:e>
                                  <m:sub>
                                    <m:r>
                                      <a:rPr lang="en-CA" b="1" i="1" smtClean="0">
                                        <a:solidFill>
                                          <a:srgbClr val="FF0000"/>
                                        </a:solidFill>
                                        <a:latin typeface="Cambria Math" panose="02040503050406030204" pitchFamily="18" charset="0"/>
                                      </a:rPr>
                                      <m:t>𝑬</m:t>
                                    </m:r>
                                    <m:r>
                                      <a:rPr lang="en-CA" b="0" i="0" smtClean="0">
                                        <a:solidFill>
                                          <a:srgbClr val="FF0000"/>
                                        </a:solidFill>
                                        <a:latin typeface="Cambria Math" panose="02040503050406030204" pitchFamily="18" charset="0"/>
                                      </a:rPr>
                                      <m:t>,</m:t>
                                    </m:r>
                                    <m:r>
                                      <a:rPr lang="en-CA" b="0" i="1" smtClean="0">
                                        <a:solidFill>
                                          <a:srgbClr val="FF0000"/>
                                        </a:solidFill>
                                        <a:latin typeface="Cambria Math" panose="02040503050406030204" pitchFamily="18" charset="0"/>
                                      </a:rPr>
                                      <m:t>1</m:t>
                                    </m:r>
                                  </m:sub>
                                </m:sSub>
                              </m:e>
                            </m:mr>
                            <m:mr>
                              <m:e>
                                <m:r>
                                  <a:rPr lang="en-CA" b="0" smtClean="0">
                                    <a:solidFill>
                                      <a:srgbClr val="FF0000"/>
                                    </a:solidFill>
                                    <a:latin typeface="Cambria Math" panose="02040503050406030204" pitchFamily="18" charset="0"/>
                                  </a:rPr>
                                  <m:t>⋮</m:t>
                                </m:r>
                              </m:e>
                            </m:mr>
                            <m:mr>
                              <m:e>
                                <m:sSub>
                                  <m:sSubPr>
                                    <m:ctrlPr>
                                      <a:rPr lang="en-CA" b="1" i="1" smtClean="0">
                                        <a:solidFill>
                                          <a:srgbClr val="FF0000"/>
                                        </a:solidFill>
                                        <a:latin typeface="Cambria Math" panose="02040503050406030204" pitchFamily="18" charset="0"/>
                                      </a:rPr>
                                    </m:ctrlPr>
                                  </m:sSubPr>
                                  <m:e>
                                    <m:r>
                                      <a:rPr lang="en-CA" b="1" i="1" smtClean="0">
                                        <a:solidFill>
                                          <a:srgbClr val="FF0000"/>
                                        </a:solidFill>
                                        <a:latin typeface="Cambria Math" panose="02040503050406030204" pitchFamily="18" charset="0"/>
                                      </a:rPr>
                                      <m:t>𝒁</m:t>
                                    </m:r>
                                  </m:e>
                                  <m:sub>
                                    <m:r>
                                      <a:rPr lang="en-CA" b="1" i="1" smtClean="0">
                                        <a:solidFill>
                                          <a:srgbClr val="FF0000"/>
                                        </a:solidFill>
                                        <a:latin typeface="Cambria Math" panose="02040503050406030204" pitchFamily="18" charset="0"/>
                                      </a:rPr>
                                      <m:t>𝑬</m:t>
                                    </m:r>
                                    <m:r>
                                      <a:rPr lang="en-CA" b="0" i="0" smtClean="0">
                                        <a:solidFill>
                                          <a:srgbClr val="FF0000"/>
                                        </a:solidFill>
                                        <a:latin typeface="Cambria Math" panose="02040503050406030204" pitchFamily="18" charset="0"/>
                                      </a:rPr>
                                      <m:t>,</m:t>
                                    </m:r>
                                    <m:r>
                                      <a:rPr lang="en-CA" b="0" i="1" smtClean="0">
                                        <a:solidFill>
                                          <a:srgbClr val="FF0000"/>
                                        </a:solidFill>
                                        <a:latin typeface="Cambria Math" panose="02040503050406030204" pitchFamily="18" charset="0"/>
                                      </a:rPr>
                                      <m:t>𝑛</m:t>
                                    </m:r>
                                  </m:sub>
                                </m:sSub>
                              </m:e>
                            </m:mr>
                          </m:m>
                        </m:e>
                      </m:d>
                      <m:r>
                        <a:rPr lang="en-CA" smtClean="0">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sSup>
                        <m:sSupPr>
                          <m:ctrlPr>
                            <a:rPr lang="en-CA" i="1" smtClean="0">
                              <a:solidFill>
                                <a:srgbClr val="0070C0"/>
                              </a:solidFill>
                              <a:latin typeface="Cambria Math" panose="02040503050406030204" pitchFamily="18" charset="0"/>
                            </a:rPr>
                          </m:ctrlPr>
                        </m:sSupPr>
                        <m:e>
                          <m:r>
                            <a:rPr lang="en-CA" b="1" i="1" smtClean="0">
                              <a:solidFill>
                                <a:srgbClr val="0070C0"/>
                              </a:solidFill>
                              <a:latin typeface="Cambria Math" panose="02040503050406030204" pitchFamily="18" charset="0"/>
                            </a:rPr>
                            <m:t>𝑾</m:t>
                          </m:r>
                        </m:e>
                        <m:sup>
                          <m:r>
                            <a:rPr lang="en-CA" smtClean="0">
                              <a:solidFill>
                                <a:srgbClr val="0070C0"/>
                              </a:solidFill>
                              <a:latin typeface="Cambria Math" panose="02040503050406030204" pitchFamily="18" charset="0"/>
                            </a:rPr>
                            <m:t>(2)</m:t>
                          </m:r>
                        </m:sup>
                      </m:sSup>
                    </m:oMath>
                  </m:oMathPara>
                </a14:m>
                <a:endParaRPr lang="en-US" dirty="0"/>
              </a:p>
              <a:p>
                <a:endParaRPr lang="en-CA" sz="1200" dirty="0"/>
              </a:p>
              <a:p>
                <a:r>
                  <a:rPr lang="en-CA" dirty="0"/>
                  <a:t>Activation function: </a:t>
                </a:r>
                <a14:m>
                  <m:oMath xmlns:m="http://schemas.openxmlformats.org/officeDocument/2006/math">
                    <m:sSubSup>
                      <m:sSubSupPr>
                        <m:ctrlPr>
                          <a:rPr lang="en-US" i="1" dirty="0">
                            <a:latin typeface="Cambria Math" panose="02040503050406030204" pitchFamily="18" charset="0"/>
                          </a:rPr>
                        </m:ctrlPr>
                      </m:sSubSupPr>
                      <m:e>
                        <m:r>
                          <a:rPr lang="en-CA" b="1" i="1" dirty="0" smtClean="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b="0" i="1"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b="0" i="1"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oMath>
                </a14:m>
                <a:endParaRPr lang="en-CA" dirty="0"/>
              </a:p>
              <a:p>
                <a:pPr/>
                <a14:m>
                  <m:oMathPara xmlns:m="http://schemas.openxmlformats.org/officeDocument/2006/math">
                    <m:oMathParaPr>
                      <m:jc m:val="centerGroup"/>
                    </m:oMathParaPr>
                    <m:oMath xmlns:m="http://schemas.openxmlformats.org/officeDocument/2006/math">
                      <m:acc>
                        <m:accPr>
                          <m:chr m:val="̂"/>
                          <m:ctrlPr>
                            <a:rPr lang="en-CA" b="1" i="1" smtClean="0">
                              <a:latin typeface="Cambria Math" panose="02040503050406030204" pitchFamily="18" charset="0"/>
                            </a:rPr>
                          </m:ctrlPr>
                        </m:accPr>
                        <m:e>
                          <m:r>
                            <a:rPr lang="en-CA" b="1" i="1" smtClean="0">
                              <a:latin typeface="Cambria Math" panose="02040503050406030204" pitchFamily="18" charset="0"/>
                            </a:rPr>
                            <m:t>𝒚</m:t>
                          </m:r>
                        </m:e>
                      </m:acc>
                      <m:r>
                        <a:rPr lang="en-CA" b="0" i="0" smtClean="0">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smtClean="0">
                              <a:solidFill>
                                <a:srgbClr val="FFC000"/>
                              </a:solidFill>
                              <a:latin typeface="Cambria Math" panose="02040503050406030204" pitchFamily="18" charset="0"/>
                            </a:rPr>
                            <m:t>𝒂</m:t>
                          </m:r>
                        </m:e>
                        <m:sup>
                          <m:r>
                            <a:rPr lang="en-CA" smtClean="0">
                              <a:solidFill>
                                <a:srgbClr val="FFC000"/>
                              </a:solidFill>
                              <a:latin typeface="Cambria Math" panose="02040503050406030204" pitchFamily="18" charset="0"/>
                            </a:rPr>
                            <m:t>(</m:t>
                          </m:r>
                          <m:r>
                            <a:rPr lang="en-CA" b="0" i="0" smtClean="0">
                              <a:solidFill>
                                <a:srgbClr val="FFC000"/>
                              </a:solidFill>
                              <a:latin typeface="Cambria Math" panose="02040503050406030204" pitchFamily="18" charset="0"/>
                            </a:rPr>
                            <m:t>3</m:t>
                          </m:r>
                          <m:r>
                            <a:rPr lang="en-CA" smtClean="0">
                              <a:solidFill>
                                <a:srgbClr val="FFC000"/>
                              </a:solidFill>
                              <a:latin typeface="Cambria Math" panose="02040503050406030204" pitchFamily="18" charset="0"/>
                            </a:rPr>
                            <m:t>)</m:t>
                          </m:r>
                        </m:sup>
                      </m:sSup>
                      <m:r>
                        <a:rPr lang="en-CA">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solidFill>
                                    <a:srgbClr val="FFC000"/>
                                  </a:solidFill>
                                  <a:latin typeface="Cambria Math" panose="02040503050406030204" pitchFamily="18" charset="0"/>
                                </a:rPr>
                              </m:ctrlPr>
                            </m:mPr>
                            <m:mr>
                              <m:e>
                                <m:f>
                                  <m:fPr>
                                    <m:type m:val="lin"/>
                                    <m:ctrlPr>
                                      <a:rPr lang="en-CA" i="1">
                                        <a:solidFill>
                                          <a:srgbClr val="FFC000"/>
                                        </a:solidFill>
                                        <a:latin typeface="Cambria Math" panose="02040503050406030204" pitchFamily="18" charset="0"/>
                                      </a:rPr>
                                    </m:ctrlPr>
                                  </m:fPr>
                                  <m:num>
                                    <m:r>
                                      <a:rPr lang="en-CA" b="0" i="1">
                                        <a:solidFill>
                                          <a:srgbClr val="FFC000"/>
                                        </a:solidFill>
                                        <a:latin typeface="Cambria Math" panose="02040503050406030204" pitchFamily="18" charset="0"/>
                                      </a:rPr>
                                      <m:t>1</m:t>
                                    </m:r>
                                  </m:num>
                                  <m:den>
                                    <m:d>
                                      <m:dPr>
                                        <m:ctrlPr>
                                          <a:rPr lang="en-CA" i="1">
                                            <a:solidFill>
                                              <a:srgbClr val="FFC000"/>
                                            </a:solidFill>
                                            <a:latin typeface="Cambria Math" panose="02040503050406030204" pitchFamily="18" charset="0"/>
                                          </a:rPr>
                                        </m:ctrlPr>
                                      </m:dPr>
                                      <m:e>
                                        <m:r>
                                          <a:rPr lang="en-CA" b="0" i="1">
                                            <a:solidFill>
                                              <a:srgbClr val="FFC000"/>
                                            </a:solidFill>
                                            <a:latin typeface="Cambria Math" panose="02040503050406030204" pitchFamily="18" charset="0"/>
                                          </a:rPr>
                                          <m:t>1</m:t>
                                        </m:r>
                                        <m:r>
                                          <a:rPr lang="en-CA" b="0">
                                            <a:solidFill>
                                              <a:srgbClr val="FFC000"/>
                                            </a:solidFill>
                                            <a:latin typeface="Cambria Math" panose="02040503050406030204" pitchFamily="18" charset="0"/>
                                          </a:rPr>
                                          <m:t>+</m:t>
                                        </m:r>
                                        <m:sSup>
                                          <m:sSupPr>
                                            <m:ctrlPr>
                                              <a:rPr lang="en-CA" i="1">
                                                <a:solidFill>
                                                  <a:srgbClr val="FFC000"/>
                                                </a:solidFill>
                                                <a:latin typeface="Cambria Math" panose="02040503050406030204" pitchFamily="18" charset="0"/>
                                              </a:rPr>
                                            </m:ctrlPr>
                                          </m:sSupPr>
                                          <m:e>
                                            <m:r>
                                              <a:rPr lang="en-CA" b="0" i="1">
                                                <a:solidFill>
                                                  <a:srgbClr val="FFC000"/>
                                                </a:solidFill>
                                                <a:latin typeface="Cambria Math" panose="02040503050406030204" pitchFamily="18" charset="0"/>
                                              </a:rPr>
                                              <m:t>𝑒</m:t>
                                            </m:r>
                                          </m:e>
                                          <m:sup>
                                            <m:r>
                                              <a:rPr lang="en-CA" b="0">
                                                <a:solidFill>
                                                  <a:srgbClr val="FFC000"/>
                                                </a:solidFill>
                                                <a:latin typeface="Cambria Math" panose="02040503050406030204" pitchFamily="18" charset="0"/>
                                              </a:rPr>
                                              <m:t>−</m:t>
                                            </m:r>
                                            <m:sSub>
                                              <m:sSubPr>
                                                <m:ctrlPr>
                                                  <a:rPr lang="en-CA" i="1">
                                                    <a:solidFill>
                                                      <a:srgbClr val="FFC000"/>
                                                    </a:solidFill>
                                                    <a:latin typeface="Cambria Math" panose="02040503050406030204" pitchFamily="18" charset="0"/>
                                                  </a:rPr>
                                                </m:ctrlPr>
                                              </m:sSubPr>
                                              <m:e>
                                                <m:r>
                                                  <a:rPr lang="en-CA" b="1" i="1">
                                                    <a:solidFill>
                                                      <a:srgbClr val="FFC000"/>
                                                    </a:solidFill>
                                                    <a:latin typeface="Cambria Math" panose="02040503050406030204" pitchFamily="18" charset="0"/>
                                                  </a:rPr>
                                                  <m:t>𝒁</m:t>
                                                </m:r>
                                              </m:e>
                                              <m:sub>
                                                <m:r>
                                                  <a:rPr lang="en-CA" b="1" i="1" smtClean="0">
                                                    <a:solidFill>
                                                      <a:srgbClr val="FFC000"/>
                                                    </a:solidFill>
                                                    <a:latin typeface="Cambria Math" panose="02040503050406030204" pitchFamily="18" charset="0"/>
                                                  </a:rPr>
                                                  <m:t>𝑬</m:t>
                                                </m:r>
                                                <m:r>
                                                  <a:rPr lang="en-CA" b="0" i="0" smtClean="0">
                                                    <a:solidFill>
                                                      <a:srgbClr val="FFC000"/>
                                                    </a:solidFill>
                                                    <a:latin typeface="Cambria Math" panose="02040503050406030204" pitchFamily="18" charset="0"/>
                                                  </a:rPr>
                                                  <m:t>,</m:t>
                                                </m:r>
                                                <m:r>
                                                  <a:rPr lang="en-CA" b="0" i="1">
                                                    <a:solidFill>
                                                      <a:srgbClr val="FFC000"/>
                                                    </a:solidFill>
                                                    <a:latin typeface="Cambria Math" panose="02040503050406030204" pitchFamily="18" charset="0"/>
                                                  </a:rPr>
                                                  <m:t>1</m:t>
                                                </m:r>
                                              </m:sub>
                                            </m:sSub>
                                          </m:sup>
                                        </m:sSup>
                                      </m:e>
                                    </m:d>
                                  </m:den>
                                </m:f>
                              </m:e>
                            </m:mr>
                            <m:mr>
                              <m:e>
                                <m:r>
                                  <a:rPr lang="en-CA" b="0">
                                    <a:solidFill>
                                      <a:srgbClr val="FFC000"/>
                                    </a:solidFill>
                                    <a:latin typeface="Cambria Math" panose="02040503050406030204" pitchFamily="18" charset="0"/>
                                  </a:rPr>
                                  <m:t>⋮</m:t>
                                </m:r>
                              </m:e>
                            </m:mr>
                            <m:mr>
                              <m:e>
                                <m:f>
                                  <m:fPr>
                                    <m:type m:val="lin"/>
                                    <m:ctrlPr>
                                      <a:rPr lang="en-CA" i="1">
                                        <a:solidFill>
                                          <a:srgbClr val="FFC000"/>
                                        </a:solidFill>
                                        <a:latin typeface="Cambria Math" panose="02040503050406030204" pitchFamily="18" charset="0"/>
                                      </a:rPr>
                                    </m:ctrlPr>
                                  </m:fPr>
                                  <m:num>
                                    <m:r>
                                      <a:rPr lang="en-CA" b="0" i="1">
                                        <a:solidFill>
                                          <a:srgbClr val="FFC000"/>
                                        </a:solidFill>
                                        <a:latin typeface="Cambria Math" panose="02040503050406030204" pitchFamily="18" charset="0"/>
                                      </a:rPr>
                                      <m:t>1</m:t>
                                    </m:r>
                                  </m:num>
                                  <m:den>
                                    <m:d>
                                      <m:dPr>
                                        <m:ctrlPr>
                                          <a:rPr lang="en-CA" i="1">
                                            <a:solidFill>
                                              <a:srgbClr val="FFC000"/>
                                            </a:solidFill>
                                            <a:latin typeface="Cambria Math" panose="02040503050406030204" pitchFamily="18" charset="0"/>
                                          </a:rPr>
                                        </m:ctrlPr>
                                      </m:dPr>
                                      <m:e>
                                        <m:r>
                                          <a:rPr lang="en-CA" b="0" i="1">
                                            <a:solidFill>
                                              <a:srgbClr val="FFC000"/>
                                            </a:solidFill>
                                            <a:latin typeface="Cambria Math" panose="02040503050406030204" pitchFamily="18" charset="0"/>
                                          </a:rPr>
                                          <m:t>1</m:t>
                                        </m:r>
                                        <m:r>
                                          <a:rPr lang="en-CA" b="0">
                                            <a:solidFill>
                                              <a:srgbClr val="FFC000"/>
                                            </a:solidFill>
                                            <a:latin typeface="Cambria Math" panose="02040503050406030204" pitchFamily="18" charset="0"/>
                                          </a:rPr>
                                          <m:t>+</m:t>
                                        </m:r>
                                        <m:sSup>
                                          <m:sSupPr>
                                            <m:ctrlPr>
                                              <a:rPr lang="en-CA" i="1">
                                                <a:solidFill>
                                                  <a:srgbClr val="FFC000"/>
                                                </a:solidFill>
                                                <a:latin typeface="Cambria Math" panose="02040503050406030204" pitchFamily="18" charset="0"/>
                                              </a:rPr>
                                            </m:ctrlPr>
                                          </m:sSupPr>
                                          <m:e>
                                            <m:r>
                                              <a:rPr lang="en-CA" b="0" i="1">
                                                <a:solidFill>
                                                  <a:srgbClr val="FFC000"/>
                                                </a:solidFill>
                                                <a:latin typeface="Cambria Math" panose="02040503050406030204" pitchFamily="18" charset="0"/>
                                              </a:rPr>
                                              <m:t>𝑒</m:t>
                                            </m:r>
                                          </m:e>
                                          <m:sup>
                                            <m:r>
                                              <a:rPr lang="en-CA" b="0">
                                                <a:solidFill>
                                                  <a:srgbClr val="FFC000"/>
                                                </a:solidFill>
                                                <a:latin typeface="Cambria Math" panose="02040503050406030204" pitchFamily="18" charset="0"/>
                                              </a:rPr>
                                              <m:t>−</m:t>
                                            </m:r>
                                            <m:sSub>
                                              <m:sSubPr>
                                                <m:ctrlPr>
                                                  <a:rPr lang="en-CA" i="1">
                                                    <a:solidFill>
                                                      <a:srgbClr val="FFC000"/>
                                                    </a:solidFill>
                                                    <a:latin typeface="Cambria Math" panose="02040503050406030204" pitchFamily="18" charset="0"/>
                                                  </a:rPr>
                                                </m:ctrlPr>
                                              </m:sSubPr>
                                              <m:e>
                                                <m:r>
                                                  <a:rPr lang="en-CA" b="1" i="1">
                                                    <a:solidFill>
                                                      <a:srgbClr val="FFC000"/>
                                                    </a:solidFill>
                                                    <a:latin typeface="Cambria Math" panose="02040503050406030204" pitchFamily="18" charset="0"/>
                                                  </a:rPr>
                                                  <m:t>𝒁</m:t>
                                                </m:r>
                                              </m:e>
                                              <m:sub>
                                                <m:r>
                                                  <a:rPr lang="en-CA" b="1" i="1" smtClean="0">
                                                    <a:solidFill>
                                                      <a:srgbClr val="FFC000"/>
                                                    </a:solidFill>
                                                    <a:latin typeface="Cambria Math" panose="02040503050406030204" pitchFamily="18" charset="0"/>
                                                  </a:rPr>
                                                  <m:t>𝑬</m:t>
                                                </m:r>
                                                <m:r>
                                                  <a:rPr lang="en-CA" b="0" i="0" smtClean="0">
                                                    <a:solidFill>
                                                      <a:srgbClr val="FFC000"/>
                                                    </a:solidFill>
                                                    <a:latin typeface="Cambria Math" panose="02040503050406030204" pitchFamily="18" charset="0"/>
                                                  </a:rPr>
                                                  <m:t>,</m:t>
                                                </m:r>
                                                <m:r>
                                                  <a:rPr lang="en-CA" b="0" i="1">
                                                    <a:solidFill>
                                                      <a:srgbClr val="FFC000"/>
                                                    </a:solidFill>
                                                    <a:latin typeface="Cambria Math" panose="02040503050406030204" pitchFamily="18" charset="0"/>
                                                  </a:rPr>
                                                  <m:t>𝑛</m:t>
                                                </m:r>
                                              </m:sub>
                                            </m:sSub>
                                          </m:sup>
                                        </m:sSup>
                                      </m:e>
                                    </m:d>
                                  </m:den>
                                </m:f>
                              </m:e>
                            </m:mr>
                          </m:m>
                        </m:e>
                      </m:d>
                      <m:r>
                        <a:rPr lang="en-CA">
                          <a:latin typeface="Cambria Math" panose="02040503050406030204" pitchFamily="18" charset="0"/>
                        </a:rPr>
                        <m:t>=</m:t>
                      </m:r>
                      <m:r>
                        <a:rPr lang="en-CA" smtClean="0">
                          <a:latin typeface="Cambria Math" panose="02040503050406030204" pitchFamily="18" charset="0"/>
                        </a:rPr>
                        <m:t>𝑔</m:t>
                      </m:r>
                      <m:d>
                        <m:dPr>
                          <m:ctrlPr>
                            <a:rPr lang="en-CA" i="1" smtClean="0">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m:t>
                              </m:r>
                              <m:r>
                                <a:rPr lang="en-CA" smtClean="0">
                                  <a:solidFill>
                                    <a:srgbClr val="FF0000"/>
                                  </a:solidFill>
                                  <a:latin typeface="Cambria Math" panose="02040503050406030204" pitchFamily="18" charset="0"/>
                                </a:rPr>
                                <m:t>3</m:t>
                              </m:r>
                              <m:r>
                                <a:rPr lang="en-CA">
                                  <a:solidFill>
                                    <a:srgbClr val="FF0000"/>
                                  </a:solidFill>
                                  <a:latin typeface="Cambria Math" panose="02040503050406030204" pitchFamily="18" charset="0"/>
                                </a:rPr>
                                <m:t>)</m:t>
                              </m:r>
                            </m:sup>
                          </m:sSup>
                        </m:e>
                      </m:d>
                    </m:oMath>
                  </m:oMathPara>
                </a14:m>
                <a:endParaRPr lang="en-CA" dirty="0"/>
              </a:p>
            </p:txBody>
          </p:sp>
        </mc:Choice>
        <mc:Fallback xmlns="">
          <p:sp>
            <p:nvSpPr>
              <p:cNvPr id="3" name="Content Placeholder 2">
                <a:extLst>
                  <a:ext uri="{FF2B5EF4-FFF2-40B4-BE49-F238E27FC236}">
                    <a16:creationId xmlns:a16="http://schemas.microsoft.com/office/drawing/2014/main" id="{20B2C887-2812-4372-BA53-82B001DBEF63}"/>
                  </a:ext>
                </a:extLst>
              </p:cNvPr>
              <p:cNvSpPr>
                <a:spLocks noGrp="1" noRot="1" noChangeAspect="1" noMove="1" noResize="1" noEditPoints="1" noAdjustHandles="1" noChangeArrowheads="1" noChangeShapeType="1" noTextEdit="1"/>
              </p:cNvSpPr>
              <p:nvPr>
                <p:ph sz="half" idx="4294967295"/>
              </p:nvPr>
            </p:nvSpPr>
            <p:spPr>
              <a:xfrm>
                <a:off x="5764046" y="2075210"/>
                <a:ext cx="5846762" cy="4351338"/>
              </a:xfrm>
              <a:blipFill>
                <a:blip r:embed="rId3"/>
                <a:stretch>
                  <a:fillRect l="-1085" b="-4360"/>
                </a:stretch>
              </a:blipFill>
            </p:spPr>
            <p:txBody>
              <a:bodyPr/>
              <a:lstStyle/>
              <a:p>
                <a:r>
                  <a:rPr lang="en-US">
                    <a:noFill/>
                  </a:rPr>
                  <a:t> </a:t>
                </a:r>
              </a:p>
            </p:txBody>
          </p:sp>
        </mc:Fallback>
      </mc:AlternateContent>
    </p:spTree>
    <p:extLst>
      <p:ext uri="{BB962C8B-B14F-4D97-AF65-F5344CB8AC3E}">
        <p14:creationId xmlns:p14="http://schemas.microsoft.com/office/powerpoint/2010/main" val="73473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 in Matrix Notation</a:t>
            </a:r>
            <a:endParaRPr lang="en-US" sz="2800" b="1"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This </a:t>
                </a:r>
                <a:r>
                  <a:rPr lang="en-US" i="1" dirty="0"/>
                  <a:t>vanilla</a:t>
                </a:r>
                <a:r>
                  <a:rPr lang="en-US" dirty="0"/>
                  <a:t> neural net example can be expressed as:</a:t>
                </a:r>
              </a:p>
              <a:p>
                <a:pPr marL="0" indent="0" algn="just">
                  <a:buNone/>
                </a:pPr>
                <a:endParaRPr lang="en-US" sz="1000" dirty="0"/>
              </a:p>
              <a:p>
                <a:pPr algn="just"/>
                <a14:m>
                  <m:oMathPara xmlns:m="http://schemas.openxmlformats.org/officeDocument/2006/math">
                    <m:oMathParaPr>
                      <m:jc m:val="centerGroup"/>
                    </m:oMathParaPr>
                    <m:oMath xmlns:m="http://schemas.openxmlformats.org/officeDocument/2006/math">
                      <m:acc>
                        <m:accPr>
                          <m:chr m:val="̂"/>
                          <m:ctrlPr>
                            <a:rPr lang="en-CA" b="1" i="1">
                              <a:latin typeface="Cambria Math" panose="02040503050406030204" pitchFamily="18" charset="0"/>
                            </a:rPr>
                          </m:ctrlPr>
                        </m:accPr>
                        <m:e>
                          <m:r>
                            <a:rPr lang="en-CA" b="1" i="1">
                              <a:latin typeface="Cambria Math" panose="02040503050406030204" pitchFamily="18" charset="0"/>
                            </a:rPr>
                            <m:t>𝒚</m:t>
                          </m:r>
                        </m:e>
                      </m:acc>
                      <m:r>
                        <a:rPr lang="en-CA">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(3)</m:t>
                          </m:r>
                        </m:sup>
                      </m:sSup>
                      <m:r>
                        <a:rPr lang="en-CA">
                          <a:latin typeface="Cambria Math" panose="02040503050406030204" pitchFamily="18" charset="0"/>
                        </a:rPr>
                        <m:t>=</m:t>
                      </m:r>
                      <m:r>
                        <a:rPr lang="en-CA">
                          <a:latin typeface="Cambria Math" panose="02040503050406030204" pitchFamily="18" charset="0"/>
                        </a:rPr>
                        <m:t>𝑔</m:t>
                      </m:r>
                      <m:d>
                        <m:dPr>
                          <m:ctrlPr>
                            <a:rPr lang="en-CA" i="1">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(3)</m:t>
                              </m:r>
                            </m:sup>
                          </m:sSup>
                        </m:e>
                      </m:d>
                      <m:r>
                        <a:rPr lang="en-CA" b="0" i="1" smtClean="0">
                          <a:latin typeface="Cambria Math" panose="02040503050406030204" pitchFamily="18" charset="0"/>
                        </a:rPr>
                        <m:t>=</m:t>
                      </m:r>
                      <m:r>
                        <a:rPr lang="en-CA" b="0" i="1" smtClean="0">
                          <a:latin typeface="Cambria Math" panose="02040503050406030204" pitchFamily="18" charset="0"/>
                        </a:rPr>
                        <m:t>𝑔</m:t>
                      </m:r>
                      <m:d>
                        <m:dPr>
                          <m:begChr m:val="["/>
                          <m:endChr m:val="]"/>
                          <m:ctrlPr>
                            <a:rPr lang="en-CA" b="0" i="1" smtClean="0">
                              <a:latin typeface="Cambria Math" panose="02040503050406030204" pitchFamily="18" charset="0"/>
                            </a:rPr>
                          </m:ctrlPr>
                        </m:dPr>
                        <m:e>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sSup>
                            <m:sSupPr>
                              <m:ctrlPr>
                                <a:rPr lang="en-CA" i="1" smtClean="0">
                                  <a:solidFill>
                                    <a:srgbClr val="0070C0"/>
                                  </a:solidFill>
                                  <a:latin typeface="Cambria Math" panose="02040503050406030204" pitchFamily="18" charset="0"/>
                                </a:rPr>
                              </m:ctrlPr>
                            </m:sSupPr>
                            <m:e>
                              <m:r>
                                <a:rPr lang="en-CA" b="1" i="1">
                                  <a:solidFill>
                                    <a:srgbClr val="0070C0"/>
                                  </a:solidFill>
                                  <a:latin typeface="Cambria Math" panose="02040503050406030204" pitchFamily="18" charset="0"/>
                                </a:rPr>
                                <m:t>𝑾</m:t>
                              </m:r>
                            </m:e>
                            <m:sup>
                              <m:r>
                                <a:rPr lang="en-CA">
                                  <a:solidFill>
                                    <a:srgbClr val="0070C0"/>
                                  </a:solidFill>
                                  <a:latin typeface="Cambria Math" panose="02040503050406030204" pitchFamily="18" charset="0"/>
                                </a:rPr>
                                <m:t>(2)</m:t>
                              </m:r>
                            </m:sup>
                          </m:sSup>
                        </m:e>
                      </m:d>
                      <m:r>
                        <a:rPr lang="en-CA" b="0" i="1" smtClean="0">
                          <a:latin typeface="Cambria Math" panose="02040503050406030204" pitchFamily="18" charset="0"/>
                        </a:rPr>
                        <m:t>=</m:t>
                      </m:r>
                      <m:r>
                        <a:rPr lang="en-CA" i="1">
                          <a:latin typeface="Cambria Math" panose="02040503050406030204" pitchFamily="18" charset="0"/>
                        </a:rPr>
                        <m:t>𝑔</m:t>
                      </m:r>
                      <m:d>
                        <m:dPr>
                          <m:begChr m:val="["/>
                          <m:endChr m:val="]"/>
                          <m:ctrlPr>
                            <a:rPr lang="en-CA" i="1">
                              <a:latin typeface="Cambria Math" panose="02040503050406030204" pitchFamily="18" charset="0"/>
                            </a:rPr>
                          </m:ctrlPr>
                        </m:dPr>
                        <m:e>
                          <m:r>
                            <a:rPr lang="en-CA">
                              <a:latin typeface="Cambria Math" panose="02040503050406030204" pitchFamily="18" charset="0"/>
                            </a:rPr>
                            <m:t>𝑔</m:t>
                          </m:r>
                          <m:d>
                            <m:dPr>
                              <m:ctrlPr>
                                <a:rPr lang="en-CA" i="1">
                                  <a:latin typeface="Cambria Math" panose="02040503050406030204" pitchFamily="18" charset="0"/>
                                </a:rPr>
                              </m:ctrlPr>
                            </m:dPr>
                            <m:e>
                              <m:r>
                                <a:rPr lang="en-CA" b="1" i="1" smtClean="0">
                                  <a:solidFill>
                                    <a:srgbClr val="008F00"/>
                                  </a:solidFill>
                                  <a:latin typeface="Cambria Math" panose="02040503050406030204" pitchFamily="18" charset="0"/>
                                  <a:cs typeface="Helvetica" panose="020B0604020202020204" pitchFamily="34" charset="0"/>
                                </a:rPr>
                                <m:t>𝑿</m:t>
                              </m:r>
                              <m:sSup>
                                <m:sSupPr>
                                  <m:ctrlPr>
                                    <a:rPr lang="en-CA" i="1" smtClean="0">
                                      <a:solidFill>
                                        <a:srgbClr val="0070C0"/>
                                      </a:solidFill>
                                      <a:latin typeface="Cambria Math" panose="02040503050406030204" pitchFamily="18" charset="0"/>
                                      <a:cs typeface="Helvetica" panose="020B0604020202020204" pitchFamily="34" charset="0"/>
                                    </a:rPr>
                                  </m:ctrlPr>
                                </m:sSupPr>
                                <m:e>
                                  <m:r>
                                    <a:rPr lang="en-CA" b="1" i="1">
                                      <a:solidFill>
                                        <a:srgbClr val="0070C0"/>
                                      </a:solidFill>
                                      <a:latin typeface="Cambria Math" panose="02040503050406030204" pitchFamily="18" charset="0"/>
                                      <a:cs typeface="Helvetica" panose="020B0604020202020204" pitchFamily="34" charset="0"/>
                                    </a:rPr>
                                    <m:t>𝑾</m:t>
                                  </m:r>
                                </m:e>
                                <m:sup>
                                  <m:r>
                                    <a:rPr lang="en-CA" i="1">
                                      <a:solidFill>
                                        <a:srgbClr val="0070C0"/>
                                      </a:solidFill>
                                      <a:latin typeface="Cambria Math" panose="02040503050406030204" pitchFamily="18" charset="0"/>
                                      <a:cs typeface="Helvetica" panose="020B0604020202020204" pitchFamily="34" charset="0"/>
                                    </a:rPr>
                                    <m:t>(1)</m:t>
                                  </m:r>
                                </m:sup>
                              </m:sSup>
                            </m:e>
                          </m:d>
                          <m:sSup>
                            <m:sSupPr>
                              <m:ctrlPr>
                                <a:rPr lang="en-CA" i="1" smtClean="0">
                                  <a:solidFill>
                                    <a:srgbClr val="0070C0"/>
                                  </a:solidFill>
                                  <a:latin typeface="Cambria Math" panose="02040503050406030204" pitchFamily="18" charset="0"/>
                                </a:rPr>
                              </m:ctrlPr>
                            </m:sSupPr>
                            <m:e>
                              <m:r>
                                <a:rPr lang="en-CA" b="1" i="1">
                                  <a:solidFill>
                                    <a:srgbClr val="0070C0"/>
                                  </a:solidFill>
                                  <a:latin typeface="Cambria Math" panose="02040503050406030204" pitchFamily="18" charset="0"/>
                                </a:rPr>
                                <m:t>𝑾</m:t>
                              </m:r>
                            </m:e>
                            <m:sup>
                              <m:r>
                                <a:rPr lang="en-CA">
                                  <a:solidFill>
                                    <a:srgbClr val="0070C0"/>
                                  </a:solidFill>
                                  <a:latin typeface="Cambria Math" panose="02040503050406030204" pitchFamily="18" charset="0"/>
                                </a:rPr>
                                <m:t>(2)</m:t>
                              </m:r>
                            </m:sup>
                          </m:sSup>
                        </m:e>
                      </m:d>
                    </m:oMath>
                  </m:oMathPara>
                </a14:m>
                <a:endParaRPr lang="en-US" dirty="0">
                  <a:ea typeface="Charter Roman" charset="0"/>
                  <a:cs typeface="Charter Roman" charset="0"/>
                </a:endParaRPr>
              </a:p>
              <a:p>
                <a:pPr algn="just"/>
                <a:endParaRPr lang="en-US" sz="1000" dirty="0">
                  <a:ea typeface="Charter Roman" charset="0"/>
                  <a:cs typeface="Charter Roman" charset="0"/>
                </a:endParaRPr>
              </a:p>
              <a:p>
                <a:pPr algn="just"/>
                <a:r>
                  <a:rPr lang="en-US" dirty="0">
                    <a:ea typeface="Charter Roman" charset="0"/>
                    <a:cs typeface="Charter Roman" charset="0"/>
                  </a:rPr>
                  <a:t>In a nutshell, at each node, the neural net</a:t>
                </a:r>
              </a:p>
              <a:p>
                <a:pPr marL="1143000" lvl="1" indent="-457200" algn="just">
                  <a:buAutoNum type="arabicPeriod"/>
                </a:pPr>
                <a:r>
                  <a:rPr lang="en-US" dirty="0">
                    <a:ea typeface="Charter Roman" charset="0"/>
                    <a:cs typeface="Charter Roman" charset="0"/>
                  </a:rPr>
                  <a:t>computes a </a:t>
                </a:r>
                <a:r>
                  <a:rPr lang="en-US" b="1" dirty="0">
                    <a:solidFill>
                      <a:srgbClr val="0070C0"/>
                    </a:solidFill>
                    <a:ea typeface="Charter Roman" charset="0"/>
                    <a:cs typeface="Charter Roman" charset="0"/>
                  </a:rPr>
                  <a:t>weighted</a:t>
                </a:r>
                <a:r>
                  <a:rPr lang="en-US" dirty="0">
                    <a:solidFill>
                      <a:srgbClr val="FF0000"/>
                    </a:solidFill>
                    <a:ea typeface="Charter Roman" charset="0"/>
                    <a:cs typeface="Charter Roman" charset="0"/>
                  </a:rPr>
                  <a:t> </a:t>
                </a:r>
                <a:r>
                  <a:rPr lang="en-US" b="1" dirty="0">
                    <a:solidFill>
                      <a:srgbClr val="FF0000"/>
                    </a:solidFill>
                    <a:ea typeface="Charter Roman" charset="0"/>
                    <a:cs typeface="Charter Roman" charset="0"/>
                  </a:rPr>
                  <a:t>sum</a:t>
                </a:r>
                <a:r>
                  <a:rPr lang="en-US" dirty="0">
                    <a:ea typeface="Charter Roman" charset="0"/>
                    <a:cs typeface="Charter Roman" charset="0"/>
                  </a:rPr>
                  <a:t> of </a:t>
                </a:r>
                <a:r>
                  <a:rPr lang="en-US" b="1" dirty="0">
                    <a:solidFill>
                      <a:srgbClr val="008F00"/>
                    </a:solidFill>
                    <a:ea typeface="Charter Roman" charset="0"/>
                    <a:cs typeface="Charter Roman" charset="0"/>
                  </a:rPr>
                  <a:t>inputs</a:t>
                </a:r>
              </a:p>
              <a:p>
                <a:pPr marL="1143000" lvl="1" indent="-457200" algn="just">
                  <a:buAutoNum type="arabicPeriod"/>
                </a:pPr>
                <a:r>
                  <a:rPr lang="en-US" dirty="0">
                    <a:ea typeface="Charter Roman" charset="0"/>
                    <a:cs typeface="Charter Roman" charset="0"/>
                  </a:rPr>
                  <a:t>applies </a:t>
                </a:r>
                <a:r>
                  <a:rPr lang="en-US" b="1" dirty="0">
                    <a:solidFill>
                      <a:srgbClr val="FFC000"/>
                    </a:solidFill>
                    <a:ea typeface="Charter Roman" charset="0"/>
                    <a:cs typeface="Charter Roman" charset="0"/>
                  </a:rPr>
                  <a:t>activation</a:t>
                </a:r>
                <a:r>
                  <a:rPr lang="en-US" dirty="0">
                    <a:ea typeface="Charter Roman" charset="0"/>
                    <a:cs typeface="Charter Roman" charset="0"/>
                  </a:rPr>
                  <a:t> functions, and</a:t>
                </a:r>
              </a:p>
              <a:p>
                <a:pPr marL="1143000" lvl="1" indent="-457200" algn="just">
                  <a:buAutoNum type="arabicPeriod"/>
                </a:pPr>
                <a:r>
                  <a:rPr lang="en-US" dirty="0">
                    <a:ea typeface="Charter Roman" charset="0"/>
                    <a:cs typeface="Charter Roman" charset="0"/>
                  </a:rPr>
                  <a:t>sends a </a:t>
                </a:r>
                <a:r>
                  <a:rPr lang="en-US" b="1" dirty="0">
                    <a:solidFill>
                      <a:srgbClr val="FFC000"/>
                    </a:solidFill>
                    <a:ea typeface="Charter Roman" charset="0"/>
                    <a:cs typeface="Charter Roman" charset="0"/>
                  </a:rPr>
                  <a:t>signal</a:t>
                </a:r>
                <a:r>
                  <a:rPr lang="en-US" dirty="0">
                    <a:ea typeface="Charter Roman" charset="0"/>
                    <a:cs typeface="Charter Roman" charset="0"/>
                  </a:rPr>
                  <a:t>,</a:t>
                </a:r>
              </a:p>
              <a:p>
                <a:pPr marL="1143000" lvl="1" indent="-457200" algn="just">
                  <a:buAutoNum type="arabicPeriod"/>
                </a:pPr>
                <a:endParaRPr lang="en-US" sz="500" b="1" dirty="0">
                  <a:solidFill>
                    <a:srgbClr val="FFC000"/>
                  </a:solidFill>
                  <a:ea typeface="Charter Roman" charset="0"/>
                  <a:cs typeface="Charter Roman" charset="0"/>
                </a:endParaRPr>
              </a:p>
              <a:p>
                <a:pPr algn="just"/>
                <a:r>
                  <a:rPr lang="en-US" dirty="0">
                    <a:ea typeface="Charter Roman" charset="0"/>
                    <a:cs typeface="Charter Roman" charset="0"/>
                  </a:rPr>
                  <a:t>until the signal reaches the final </a:t>
                </a:r>
                <a:r>
                  <a:rPr lang="en-US" b="1" dirty="0">
                    <a:ea typeface="Charter Roman" charset="0"/>
                    <a:cs typeface="Charter Roman" charset="0"/>
                  </a:rPr>
                  <a:t>output</a:t>
                </a:r>
                <a:r>
                  <a:rPr lang="en-US" dirty="0">
                    <a:ea typeface="Charter Roman" charset="0"/>
                    <a:cs typeface="Charter Roman" charset="0"/>
                  </a:rPr>
                  <a:t> node.</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b="-1529"/>
                </a:stretch>
              </a:blipFill>
            </p:spPr>
            <p:txBody>
              <a:bodyPr/>
              <a:lstStyle/>
              <a:p>
                <a:r>
                  <a:rPr lang="en-US">
                    <a:noFill/>
                  </a:rPr>
                  <a:t> </a:t>
                </a:r>
              </a:p>
            </p:txBody>
          </p:sp>
        </mc:Fallback>
      </mc:AlternateContent>
    </p:spTree>
    <p:extLst>
      <p:ext uri="{BB962C8B-B14F-4D97-AF65-F5344CB8AC3E}">
        <p14:creationId xmlns:p14="http://schemas.microsoft.com/office/powerpoint/2010/main" val="12468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 ANN Training</a:t>
            </a:r>
            <a:endParaRPr lang="en-US" sz="2800" b="1"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lnSpc>
                    <a:spcPct val="100000"/>
                  </a:lnSpc>
                  <a:buNone/>
                </a:pPr>
                <a:r>
                  <a:rPr lang="en-US" dirty="0"/>
                  <a:t>Given a signal, an ANN can produce an output, as long as the weights are specified.</a:t>
                </a:r>
              </a:p>
              <a:p>
                <a:pPr marL="0" indent="0" algn="just">
                  <a:lnSpc>
                    <a:spcPct val="100000"/>
                  </a:lnSpc>
                  <a:buNone/>
                </a:pPr>
                <a:endParaRPr lang="en-US" sz="1000" dirty="0"/>
              </a:p>
              <a:p>
                <a:pPr marL="0" indent="0" algn="just">
                  <a:lnSpc>
                    <a:spcPct val="100000"/>
                  </a:lnSpc>
                  <a:buNone/>
                </a:pPr>
                <a:r>
                  <a:rPr lang="en-US" dirty="0"/>
                  <a:t>For </a:t>
                </a:r>
                <a:r>
                  <a:rPr lang="en-US" b="1" dirty="0"/>
                  <a:t>supervised</a:t>
                </a:r>
                <a:r>
                  <a:rPr lang="en-US" dirty="0"/>
                  <a:t> learning tasks (i.e. when an ANN attempts to emulate the results of training examples), simply picking weights at random is a failing proposition. </a:t>
                </a:r>
              </a:p>
              <a:p>
                <a:pPr marL="0" indent="0" algn="just">
                  <a:lnSpc>
                    <a:spcPct val="100000"/>
                  </a:lnSpc>
                  <a:buNone/>
                </a:pPr>
                <a:endParaRPr lang="en-US" sz="1000" dirty="0"/>
              </a:p>
              <a:p>
                <a:pPr algn="just">
                  <a:lnSpc>
                    <a:spcPct val="100000"/>
                  </a:lnSpc>
                </a:pPr>
                <a:r>
                  <a:rPr lang="en-US" b="1" dirty="0"/>
                  <a:t>Backpropagation </a:t>
                </a:r>
                <a:r>
                  <a:rPr lang="en-US" dirty="0"/>
                  <a:t>is a method to optimize the choice of the weights against an error function </a:t>
                </a:r>
                <a14:m>
                  <m:oMath xmlns:m="http://schemas.openxmlformats.org/officeDocument/2006/math">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1" i="1">
                            <a:latin typeface="Cambria Math" charset="0"/>
                          </a:rPr>
                          <m:t>𝑾</m:t>
                        </m:r>
                      </m:e>
                    </m:d>
                  </m:oMath>
                </a14:m>
                <a:r>
                  <a:rPr lang="en-US" dirty="0"/>
                  <a:t>.</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r="-806"/>
                </a:stretch>
              </a:blipFill>
            </p:spPr>
            <p:txBody>
              <a:bodyPr/>
              <a:lstStyle/>
              <a:p>
                <a:r>
                  <a:rPr lang="en-US">
                    <a:noFill/>
                  </a:rPr>
                  <a:t> </a:t>
                </a:r>
              </a:p>
            </p:txBody>
          </p:sp>
        </mc:Fallback>
      </mc:AlternateContent>
    </p:spTree>
    <p:extLst>
      <p:ext uri="{BB962C8B-B14F-4D97-AF65-F5344CB8AC3E}">
        <p14:creationId xmlns:p14="http://schemas.microsoft.com/office/powerpoint/2010/main" val="213259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594D2-6ABC-5B46-B94F-4146698C86B6}"/>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xmlns="" id="{04E2BA52-55DE-4D40-B249-A1389DC15D3C}"/>
              </a:ext>
            </a:extLst>
          </p:cNvPr>
          <p:cNvSpPr>
            <a:spLocks noGrp="1"/>
          </p:cNvSpPr>
          <p:nvPr>
            <p:ph idx="1"/>
          </p:nvPr>
        </p:nvSpPr>
        <p:spPr/>
        <p:txBody>
          <a:bodyPr/>
          <a:lstStyle/>
          <a:p>
            <a:pPr marL="457200" indent="-457200">
              <a:buAutoNum type="arabicPeriod"/>
            </a:pPr>
            <a:r>
              <a:rPr lang="en-US" dirty="0"/>
              <a:t>Awareness of some highlights of the recent history of A.I. </a:t>
            </a:r>
            <a:r>
              <a:rPr lang="en-US" dirty="0" smtClean="0"/>
              <a:t>research</a:t>
            </a:r>
          </a:p>
          <a:p>
            <a:pPr marL="457200" indent="-457200">
              <a:buAutoNum type="arabicPeriod"/>
            </a:pPr>
            <a:r>
              <a:rPr lang="en-US" dirty="0" smtClean="0"/>
              <a:t>Able </a:t>
            </a:r>
            <a:r>
              <a:rPr lang="en-US" dirty="0"/>
              <a:t>to define, generally, what an artificial neural network </a:t>
            </a:r>
            <a:r>
              <a:rPr lang="en-US" dirty="0" smtClean="0"/>
              <a:t>is</a:t>
            </a:r>
          </a:p>
          <a:p>
            <a:pPr marL="457200" indent="-457200">
              <a:buAutoNum type="arabicPeriod"/>
            </a:pPr>
            <a:r>
              <a:rPr lang="en-US" dirty="0" smtClean="0"/>
              <a:t>Understanding </a:t>
            </a:r>
            <a:r>
              <a:rPr lang="en-US" dirty="0"/>
              <a:t>of the role of back propagation in training neural </a:t>
            </a:r>
            <a:r>
              <a:rPr lang="en-US" dirty="0" smtClean="0"/>
              <a:t>nets</a:t>
            </a:r>
          </a:p>
          <a:p>
            <a:pPr marL="457200" indent="-457200">
              <a:buAutoNum type="arabicPeriod"/>
            </a:pPr>
            <a:r>
              <a:rPr lang="en-US" dirty="0" smtClean="0"/>
              <a:t>Awareness </a:t>
            </a:r>
            <a:r>
              <a:rPr lang="en-US" dirty="0"/>
              <a:t>of some strengths and limitations of neural </a:t>
            </a:r>
            <a:r>
              <a:rPr lang="en-US" dirty="0" smtClean="0"/>
              <a:t>networks</a:t>
            </a:r>
          </a:p>
          <a:p>
            <a:pPr marL="457200" indent="-457200">
              <a:buAutoNum type="arabicPeriod"/>
            </a:pPr>
            <a:r>
              <a:rPr lang="en-US" dirty="0" smtClean="0"/>
              <a:t>Able </a:t>
            </a:r>
            <a:r>
              <a:rPr lang="en-US" dirty="0"/>
              <a:t>to define, in very general terms, the concept of ‘deep learning’</a:t>
            </a:r>
          </a:p>
        </p:txBody>
      </p:sp>
    </p:spTree>
    <p:extLst>
      <p:ext uri="{BB962C8B-B14F-4D97-AF65-F5344CB8AC3E}">
        <p14:creationId xmlns:p14="http://schemas.microsoft.com/office/powerpoint/2010/main" val="35123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Objective</a:t>
            </a:r>
            <a:endParaRPr lang="en-US" sz="2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34" y="1903420"/>
            <a:ext cx="11836159" cy="4624039"/>
          </a:xfrm>
        </p:spPr>
      </p:pic>
      <p:sp>
        <p:nvSpPr>
          <p:cNvPr id="3" name="Rectangle 2"/>
          <p:cNvSpPr/>
          <p:nvPr/>
        </p:nvSpPr>
        <p:spPr>
          <a:xfrm>
            <a:off x="2858807" y="1976936"/>
            <a:ext cx="858266"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5434" y="6222094"/>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85073" y="187485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40822" y="6148484"/>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96741" y="3204035"/>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85072" y="3939512"/>
            <a:ext cx="63233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423177" y="4871691"/>
            <a:ext cx="929715"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71532" y="5855024"/>
            <a:ext cx="912684"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7746" y="264233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85072" y="3390808"/>
            <a:ext cx="458375"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497330" y="4167401"/>
            <a:ext cx="1094332"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73874" y="230253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299874" y="2796113"/>
            <a:ext cx="1080004"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25833" y="5426923"/>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373193" y="4121842"/>
            <a:ext cx="1698400" cy="39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252" y="2389090"/>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53132" y="5504298"/>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64331" y="190061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682228" y="6258169"/>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8128" y="6258750"/>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7298" y="1834942"/>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2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 Error Function</a:t>
            </a:r>
            <a:endParaRPr lang="en-US" sz="2800" b="1"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In regression problems, the </a:t>
                </a:r>
                <a:r>
                  <a:rPr lang="en-US" b="1" dirty="0"/>
                  <a:t>sum of squared errors</a:t>
                </a:r>
                <a:r>
                  <a:rPr lang="en-US" dirty="0"/>
                  <a:t> (SSE) is often used as the error function:</a:t>
                </a:r>
              </a:p>
              <a:p>
                <a:pPr marL="0" indent="0" algn="just">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1" i="1" smtClean="0">
                              <a:latin typeface="Cambria Math" panose="02040503050406030204" pitchFamily="18" charset="0"/>
                            </a:rPr>
                            <m:t>𝑾</m:t>
                          </m:r>
                        </m:e>
                      </m:d>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𝑘</m:t>
                              </m:r>
                              <m:r>
                                <a:rPr lang="en-CA" b="0" i="1" smtClean="0">
                                  <a:latin typeface="Cambria Math" panose="02040503050406030204" pitchFamily="18" charset="0"/>
                                </a:rPr>
                                <m:t>=1</m:t>
                              </m:r>
                            </m:sub>
                            <m:sup>
                              <m:r>
                                <a:rPr lang="en-CA" b="0" i="1" smtClean="0">
                                  <a:latin typeface="Cambria Math" panose="02040503050406030204" pitchFamily="18" charset="0"/>
                                </a:rPr>
                                <m:t>𝐾</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e>
                                        <m:sub>
                                          <m:r>
                                            <a:rPr lang="en-CA" b="0" i="1" smtClean="0">
                                              <a:latin typeface="Cambria Math" panose="02040503050406030204" pitchFamily="18" charset="0"/>
                                            </a:rPr>
                                            <m:t>𝑖𝑘</m:t>
                                          </m:r>
                                        </m:sub>
                                      </m:sSub>
                                      <m:d>
                                        <m:dPr>
                                          <m:ctrlPr>
                                            <a:rPr lang="en-CA" b="0" i="1" smtClean="0">
                                              <a:latin typeface="Cambria Math" panose="02040503050406030204" pitchFamily="18" charset="0"/>
                                            </a:rPr>
                                          </m:ctrlPr>
                                        </m:dPr>
                                        <m:e>
                                          <m:r>
                                            <a:rPr lang="en-CA" b="1" i="1">
                                              <a:latin typeface="Cambria Math" panose="02040503050406030204" pitchFamily="18" charset="0"/>
                                            </a:rPr>
                                            <m:t>𝑾</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𝑖𝑘</m:t>
                                          </m:r>
                                        </m:sub>
                                      </m:sSub>
                                    </m:e>
                                  </m:d>
                                </m:e>
                                <m:sup>
                                  <m:r>
                                    <a:rPr lang="en-CA" b="0" i="1" smtClean="0">
                                      <a:latin typeface="Cambria Math" panose="02040503050406030204" pitchFamily="18" charset="0"/>
                                    </a:rPr>
                                    <m:t>2</m:t>
                                  </m:r>
                                </m:sup>
                              </m:sSup>
                            </m:e>
                          </m:nary>
                        </m:e>
                      </m:nary>
                    </m:oMath>
                  </m:oMathPara>
                </a14:m>
                <a:endParaRPr lang="en-US" sz="1000" dirty="0"/>
              </a:p>
              <a:p>
                <a:pPr algn="just"/>
                <a:r>
                  <a:rPr lang="en-US" dirty="0"/>
                  <a:t>In classification problems, </a:t>
                </a:r>
                <a:r>
                  <a:rPr lang="en-US" b="1" dirty="0"/>
                  <a:t>cross-entropy</a:t>
                </a:r>
                <a:r>
                  <a:rPr lang="en-US" dirty="0"/>
                  <a:t> can be used:</a:t>
                </a:r>
              </a:p>
              <a:p>
                <a:pPr algn="just"/>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𝑅</m:t>
                      </m:r>
                      <m:d>
                        <m:dPr>
                          <m:ctrlPr>
                            <a:rPr lang="en-CA" i="1">
                              <a:latin typeface="Cambria Math" panose="02040503050406030204" pitchFamily="18" charset="0"/>
                            </a:rPr>
                          </m:ctrlPr>
                        </m:dPr>
                        <m:e>
                          <m:r>
                            <a:rPr lang="en-CA" b="1" i="1">
                              <a:latin typeface="Cambria Math" panose="02040503050406030204" pitchFamily="18" charset="0"/>
                            </a:rPr>
                            <m:t>𝑾</m:t>
                          </m:r>
                        </m:e>
                      </m:d>
                      <m:r>
                        <a:rPr lang="en-CA" i="1">
                          <a:latin typeface="Cambria Math" panose="02040503050406030204" pitchFamily="18" charset="0"/>
                        </a:rPr>
                        <m:t>=</m:t>
                      </m:r>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𝐾</m:t>
                              </m:r>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𝑖𝑘</m:t>
                                  </m:r>
                                </m:sub>
                              </m:sSub>
                              <m:func>
                                <m:funcPr>
                                  <m:ctrlPr>
                                    <a:rPr lang="en-CA" i="1" smtClean="0">
                                      <a:latin typeface="Cambria Math" panose="02040503050406030204" pitchFamily="18" charset="0"/>
                                    </a:rPr>
                                  </m:ctrlPr>
                                </m:funcPr>
                                <m:fName>
                                  <m:r>
                                    <m:rPr>
                                      <m:sty m:val="p"/>
                                    </m:rPr>
                                    <a:rPr lang="en-CA" i="0" smtClean="0">
                                      <a:latin typeface="Cambria Math" panose="02040503050406030204" pitchFamily="18" charset="0"/>
                                    </a:rPr>
                                    <m:t>ln</m:t>
                                  </m:r>
                                </m:fName>
                                <m:e>
                                  <m:d>
                                    <m:dPr>
                                      <m:begChr m:val="["/>
                                      <m:endChr m:val="]"/>
                                      <m:ctrlPr>
                                        <a:rPr lang="en-CA" i="1" smtClean="0">
                                          <a:latin typeface="Cambria Math" panose="02040503050406030204" pitchFamily="18" charset="0"/>
                                        </a:rPr>
                                      </m:ctrlPr>
                                    </m:dPr>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𝑦</m:t>
                                              </m:r>
                                            </m:e>
                                          </m:acc>
                                        </m:e>
                                        <m:sub>
                                          <m:r>
                                            <a:rPr lang="en-CA" i="1">
                                              <a:latin typeface="Cambria Math" panose="02040503050406030204" pitchFamily="18" charset="0"/>
                                            </a:rPr>
                                            <m:t>𝑖𝑘</m:t>
                                          </m:r>
                                        </m:sub>
                                      </m:sSub>
                                      <m:d>
                                        <m:dPr>
                                          <m:ctrlPr>
                                            <a:rPr lang="en-CA" i="1">
                                              <a:latin typeface="Cambria Math" panose="02040503050406030204" pitchFamily="18" charset="0"/>
                                            </a:rPr>
                                          </m:ctrlPr>
                                        </m:dPr>
                                        <m:e>
                                          <m:r>
                                            <a:rPr lang="en-CA" b="1" i="1">
                                              <a:latin typeface="Cambria Math" panose="02040503050406030204" pitchFamily="18" charset="0"/>
                                            </a:rPr>
                                            <m:t>𝑾</m:t>
                                          </m:r>
                                        </m:e>
                                      </m:d>
                                    </m:e>
                                  </m:d>
                                </m:e>
                              </m:func>
                            </m:e>
                          </m:nary>
                        </m:e>
                      </m:nary>
                    </m:oMath>
                  </m:oMathPara>
                </a14:m>
                <a:endParaRPr lang="en-US" b="1" dirty="0">
                  <a:ea typeface="Charter Roman" charset="0"/>
                  <a:cs typeface="Charter Roman" charset="0"/>
                </a:endParaRPr>
              </a:p>
              <a:p>
                <a:pPr algn="just"/>
                <a:endParaRPr lang="en-US" sz="1000" b="1" dirty="0">
                  <a:ea typeface="Charter Roman" charset="0"/>
                  <a:cs typeface="Charter Roman" charset="0"/>
                </a:endParaRPr>
              </a:p>
              <a:p>
                <a:pPr algn="just"/>
                <a:r>
                  <a:rPr lang="en-US" dirty="0">
                    <a:ea typeface="Charter Roman" charset="0"/>
                    <a:cs typeface="Charter Roman" charset="0"/>
                  </a:rPr>
                  <a:t>Either way, we want to minimize</a:t>
                </a:r>
                <a:r>
                  <a:rPr lang="en-CA" dirty="0"/>
                  <a:t> </a:t>
                </a:r>
                <a14:m>
                  <m:oMath xmlns:m="http://schemas.openxmlformats.org/officeDocument/2006/math">
                    <m:r>
                      <a:rPr lang="en-CA" i="1">
                        <a:latin typeface="Cambria Math" panose="02040503050406030204" pitchFamily="18" charset="0"/>
                      </a:rPr>
                      <m:t>𝑅</m:t>
                    </m:r>
                    <m:d>
                      <m:dPr>
                        <m:ctrlPr>
                          <a:rPr lang="en-CA" i="1">
                            <a:latin typeface="Cambria Math" panose="02040503050406030204" pitchFamily="18" charset="0"/>
                          </a:rPr>
                        </m:ctrlPr>
                      </m:dPr>
                      <m:e>
                        <m:r>
                          <a:rPr lang="en-CA" b="1" i="1">
                            <a:latin typeface="Cambria Math" panose="02040503050406030204" pitchFamily="18" charset="0"/>
                          </a:rPr>
                          <m:t>𝑾</m:t>
                        </m:r>
                      </m:e>
                    </m:d>
                  </m:oMath>
                </a14:m>
                <a:r>
                  <a:rPr lang="en-US" dirty="0">
                    <a:ea typeface="Charter Roman" charset="0"/>
                    <a:cs typeface="Charter Roman" charset="0"/>
                  </a:rPr>
                  <a:t> with respect to </a:t>
                </a:r>
                <a14:m>
                  <m:oMath xmlns:m="http://schemas.openxmlformats.org/officeDocument/2006/math">
                    <m:r>
                      <a:rPr lang="en-CA" b="1" i="1" smtClean="0">
                        <a:latin typeface="Cambria Math" panose="02040503050406030204" pitchFamily="18" charset="0"/>
                        <a:ea typeface="Charter Roman" charset="0"/>
                        <a:cs typeface="Charter Roman" charset="0"/>
                      </a:rPr>
                      <m:t>𝑾</m:t>
                    </m:r>
                  </m:oMath>
                </a14:m>
                <a:r>
                  <a:rPr lang="en-US" dirty="0">
                    <a:ea typeface="Charter Roman" charset="0"/>
                    <a:cs typeface="Charter Roman" charset="0"/>
                  </a:rPr>
                  <a:t> (</a:t>
                </a:r>
                <a:r>
                  <a:rPr lang="en-US" b="1" dirty="0">
                    <a:ea typeface="Charter Roman" charset="0"/>
                    <a:cs typeface="Charter Roman" charset="0"/>
                  </a:rPr>
                  <a:t>gradient descent</a:t>
                </a:r>
                <a:r>
                  <a:rPr lang="en-US" dirty="0">
                    <a:ea typeface="Charter Roman" charset="0"/>
                    <a:cs typeface="Charter Roman" charset="0"/>
                  </a:rPr>
                  <a:t>).</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t="-10703" r="-806" b="-26911"/>
                </a:stretch>
              </a:blipFill>
            </p:spPr>
            <p:txBody>
              <a:bodyPr/>
              <a:lstStyle/>
              <a:p>
                <a:r>
                  <a:rPr lang="en-US">
                    <a:noFill/>
                  </a:rPr>
                  <a:t> </a:t>
                </a:r>
              </a:p>
            </p:txBody>
          </p:sp>
        </mc:Fallback>
      </mc:AlternateContent>
    </p:spTree>
    <p:extLst>
      <p:ext uri="{BB962C8B-B14F-4D97-AF65-F5344CB8AC3E}">
        <p14:creationId xmlns:p14="http://schemas.microsoft.com/office/powerpoint/2010/main" val="23521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0F15646-BF9E-9047-9C22-5D36504A38FE}"/>
              </a:ext>
            </a:extLst>
          </p:cNvPr>
          <p:cNvSpPr/>
          <p:nvPr/>
        </p:nvSpPr>
        <p:spPr>
          <a:xfrm>
            <a:off x="1" y="5444837"/>
            <a:ext cx="12192000" cy="141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32" y="128390"/>
            <a:ext cx="11801717" cy="6045487"/>
          </a:xfrm>
          <a:prstGeom prst="rect">
            <a:avLst/>
          </a:prstGeom>
        </p:spPr>
      </p:pic>
      <p:sp>
        <p:nvSpPr>
          <p:cNvPr id="2" name="Title 1"/>
          <p:cNvSpPr>
            <a:spLocks noGrp="1"/>
          </p:cNvSpPr>
          <p:nvPr>
            <p:ph type="title"/>
          </p:nvPr>
        </p:nvSpPr>
        <p:spPr>
          <a:xfrm>
            <a:off x="183732" y="5511095"/>
            <a:ext cx="10515600" cy="1325563"/>
          </a:xfrm>
        </p:spPr>
        <p:txBody>
          <a:bodyPr/>
          <a:lstStyle/>
          <a:p>
            <a:r>
              <a:rPr lang="en-US" dirty="0">
                <a:solidFill>
                  <a:schemeClr val="tx2"/>
                </a:solidFill>
              </a:rPr>
              <a:t>A Neural Network Playground</a:t>
            </a:r>
            <a:endParaRPr lang="en-US" sz="2800" b="1" dirty="0">
              <a:solidFill>
                <a:schemeClr val="tx2"/>
              </a:solidFill>
            </a:endParaRPr>
          </a:p>
        </p:txBody>
      </p:sp>
      <p:sp>
        <p:nvSpPr>
          <p:cNvPr id="5" name="Rectangle 4"/>
          <p:cNvSpPr/>
          <p:nvPr/>
        </p:nvSpPr>
        <p:spPr>
          <a:xfrm>
            <a:off x="8267528" y="6488668"/>
            <a:ext cx="3924472" cy="369332"/>
          </a:xfrm>
          <a:prstGeom prst="rect">
            <a:avLst/>
          </a:prstGeom>
        </p:spPr>
        <p:txBody>
          <a:bodyPr wrap="none">
            <a:spAutoFit/>
          </a:bodyPr>
          <a:lstStyle/>
          <a:p>
            <a:r>
              <a:rPr lang="en-US" dirty="0">
                <a:solidFill>
                  <a:schemeClr val="tx2"/>
                </a:solidFill>
                <a:latin typeface="Dagny OT" panose="020B0504020201020104" pitchFamily="34" charset="77"/>
                <a:ea typeface="Helvetica Light" charset="0"/>
                <a:cs typeface="Helvetica Light" charset="0"/>
              </a:rPr>
              <a:t>[D. </a:t>
            </a:r>
            <a:r>
              <a:rPr lang="en-US" dirty="0" err="1">
                <a:solidFill>
                  <a:schemeClr val="tx2"/>
                </a:solidFill>
                <a:latin typeface="Dagny OT" panose="020B0504020201020104" pitchFamily="34" charset="77"/>
                <a:ea typeface="Helvetica Light" charset="0"/>
                <a:cs typeface="Helvetica Light" charset="0"/>
              </a:rPr>
              <a:t>Smilkov</a:t>
            </a:r>
            <a:r>
              <a:rPr lang="en-US" dirty="0">
                <a:solidFill>
                  <a:schemeClr val="tx2"/>
                </a:solidFill>
                <a:latin typeface="Dagny OT" panose="020B0504020201020104" pitchFamily="34" charset="77"/>
                <a:ea typeface="Helvetica Light" charset="0"/>
                <a:cs typeface="Helvetica Light" charset="0"/>
              </a:rPr>
              <a:t>, S. Carter, </a:t>
            </a:r>
            <a:r>
              <a:rPr lang="en-US" dirty="0">
                <a:latin typeface="Dagny OT" panose="020B0504020201020104" pitchFamily="34" charset="77"/>
                <a:ea typeface="Helvetica Light" charset="0"/>
                <a:cs typeface="Helvetica Light" charset="0"/>
                <a:hlinkClick r:id="rId3"/>
              </a:rPr>
              <a:t>TensorFlow.org</a:t>
            </a:r>
            <a:r>
              <a:rPr lang="en-US"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51920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a:t>
            </a:r>
            <a:endParaRPr lang="en-US" sz="2800" b="1" dirty="0"/>
          </a:p>
        </p:txBody>
      </p:sp>
      <p:sp>
        <p:nvSpPr>
          <p:cNvPr id="8" name="Content Placeholder 2"/>
          <p:cNvSpPr>
            <a:spLocks noGrp="1"/>
          </p:cNvSpPr>
          <p:nvPr>
            <p:ph idx="1"/>
          </p:nvPr>
        </p:nvSpPr>
        <p:spPr/>
        <p:txBody>
          <a:bodyPr/>
          <a:lstStyle/>
          <a:p>
            <a:pPr algn="just">
              <a:lnSpc>
                <a:spcPct val="100000"/>
              </a:lnSpc>
            </a:pPr>
            <a:r>
              <a:rPr lang="en-US" dirty="0"/>
              <a:t>ANNs can be quite </a:t>
            </a:r>
            <a:r>
              <a:rPr lang="en-US" b="1" dirty="0"/>
              <a:t>accurate</a:t>
            </a:r>
            <a:r>
              <a:rPr lang="en-US" dirty="0"/>
              <a:t> when making predictions – better than other algorithms with a proper set up.</a:t>
            </a:r>
          </a:p>
          <a:p>
            <a:pPr algn="just"/>
            <a:endParaRPr lang="en-US" sz="500" dirty="0"/>
          </a:p>
          <a:p>
            <a:pPr algn="just"/>
            <a:r>
              <a:rPr lang="en-US" dirty="0"/>
              <a:t>ANNs often work when other things fail:</a:t>
            </a:r>
          </a:p>
          <a:p>
            <a:pPr lvl="1" algn="just"/>
            <a:r>
              <a:rPr lang="en-US" dirty="0"/>
              <a:t>when the relationship between attributes is </a:t>
            </a:r>
            <a:r>
              <a:rPr lang="en-US" b="1" dirty="0"/>
              <a:t>complex</a:t>
            </a:r>
          </a:p>
          <a:p>
            <a:pPr lvl="1" algn="just"/>
            <a:r>
              <a:rPr lang="en-US" dirty="0"/>
              <a:t>when there are a lot of dependencies/</a:t>
            </a:r>
            <a:r>
              <a:rPr lang="en-US" b="1" dirty="0"/>
              <a:t>nonlinear relationships</a:t>
            </a:r>
          </a:p>
          <a:p>
            <a:pPr lvl="1" algn="just"/>
            <a:r>
              <a:rPr lang="en-US" b="1" dirty="0"/>
              <a:t>messy</a:t>
            </a:r>
            <a:r>
              <a:rPr lang="en-US" dirty="0"/>
              <a:t>, highly connected inputs (images, text and speech)</a:t>
            </a:r>
          </a:p>
          <a:p>
            <a:pPr lvl="1" algn="just"/>
            <a:r>
              <a:rPr lang="en-US" dirty="0"/>
              <a:t>non-linear classification</a:t>
            </a:r>
          </a:p>
          <a:p>
            <a:pPr algn="just"/>
            <a:endParaRPr lang="en-US" sz="500" dirty="0"/>
          </a:p>
          <a:p>
            <a:pPr algn="just"/>
            <a:r>
              <a:rPr lang="en-US" dirty="0"/>
              <a:t>ANNs are relatively easy to set up (with available packages).</a:t>
            </a:r>
          </a:p>
          <a:p>
            <a:pPr algn="just"/>
            <a:r>
              <a:rPr lang="en-US" dirty="0"/>
              <a:t>ANNs degrade gracefully (important in robotics).</a:t>
            </a:r>
          </a:p>
        </p:txBody>
      </p:sp>
    </p:spTree>
    <p:extLst>
      <p:ext uri="{BB962C8B-B14F-4D97-AF65-F5344CB8AC3E}">
        <p14:creationId xmlns:p14="http://schemas.microsoft.com/office/powerpoint/2010/main" val="204138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endParaRPr lang="en-US" sz="2800" b="1" dirty="0"/>
          </a:p>
        </p:txBody>
      </p:sp>
      <p:sp>
        <p:nvSpPr>
          <p:cNvPr id="8" name="Content Placeholder 2"/>
          <p:cNvSpPr>
            <a:spLocks noGrp="1"/>
          </p:cNvSpPr>
          <p:nvPr>
            <p:ph idx="1"/>
          </p:nvPr>
        </p:nvSpPr>
        <p:spPr/>
        <p:txBody>
          <a:bodyPr/>
          <a:lstStyle/>
          <a:p>
            <a:pPr algn="just">
              <a:lnSpc>
                <a:spcPct val="100000"/>
              </a:lnSpc>
            </a:pPr>
            <a:r>
              <a:rPr lang="en-US" dirty="0"/>
              <a:t>ANNs are relatively slow (creating and using) and prone to overfitting (may require </a:t>
            </a:r>
            <a:r>
              <a:rPr lang="en-US" b="1" dirty="0"/>
              <a:t>large/diverse </a:t>
            </a:r>
            <a:r>
              <a:rPr lang="en-US" dirty="0"/>
              <a:t>training set).</a:t>
            </a:r>
          </a:p>
          <a:p>
            <a:pPr algn="just">
              <a:lnSpc>
                <a:spcPct val="100000"/>
              </a:lnSpc>
            </a:pPr>
            <a:endParaRPr lang="en-US" sz="800" dirty="0"/>
          </a:p>
          <a:p>
            <a:pPr algn="just">
              <a:lnSpc>
                <a:spcPct val="100000"/>
              </a:lnSpc>
            </a:pPr>
            <a:r>
              <a:rPr lang="en-US" dirty="0"/>
              <a:t>ANNs usually do not provide good interpretation (unlike decision trees or logistic regression, say). Can you live with that? </a:t>
            </a:r>
            <a:endParaRPr lang="en-US" sz="800" dirty="0"/>
          </a:p>
          <a:p>
            <a:pPr algn="just">
              <a:lnSpc>
                <a:spcPct val="100000"/>
              </a:lnSpc>
            </a:pPr>
            <a:endParaRPr lang="en-US" sz="800" dirty="0"/>
          </a:p>
          <a:p>
            <a:pPr algn="just">
              <a:lnSpc>
                <a:spcPct val="100000"/>
              </a:lnSpc>
            </a:pPr>
            <a:r>
              <a:rPr lang="en-US" dirty="0"/>
              <a:t>No algorithms for selecting the optimal network topology.</a:t>
            </a:r>
          </a:p>
          <a:p>
            <a:pPr algn="just">
              <a:lnSpc>
                <a:spcPct val="100000"/>
              </a:lnSpc>
            </a:pPr>
            <a:endParaRPr lang="en-US" sz="800" dirty="0"/>
          </a:p>
          <a:p>
            <a:pPr algn="just">
              <a:lnSpc>
                <a:spcPct val="100000"/>
              </a:lnSpc>
            </a:pPr>
            <a:r>
              <a:rPr lang="en-US" dirty="0"/>
              <a:t>Even when they do perform better than other options, ANNs may not perform that much better due to </a:t>
            </a:r>
            <a:r>
              <a:rPr lang="en-US" b="1" dirty="0"/>
              <a:t>No Free-Lunch Theorems</a:t>
            </a:r>
            <a:r>
              <a:rPr lang="en-US" dirty="0"/>
              <a:t>; and they’re susceptible to various forms of </a:t>
            </a:r>
            <a:r>
              <a:rPr lang="en-US" b="1" dirty="0"/>
              <a:t>adversarial attacks</a:t>
            </a:r>
            <a:r>
              <a:rPr lang="en-US" dirty="0"/>
              <a:t>. </a:t>
            </a:r>
          </a:p>
        </p:txBody>
      </p:sp>
    </p:spTree>
    <p:extLst>
      <p:ext uri="{BB962C8B-B14F-4D97-AF65-F5344CB8AC3E}">
        <p14:creationId xmlns:p14="http://schemas.microsoft.com/office/powerpoint/2010/main" val="425180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C4B969-13E0-EE43-9086-45A34C188CE9}"/>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gn="just"/>
            <a:r>
              <a:rPr lang="en-US" dirty="0"/>
              <a:t>The biggest challenge (to </a:t>
            </a:r>
            <a:r>
              <a:rPr lang="en-US" dirty="0" smtClean="0"/>
              <a:t>our minds) </a:t>
            </a:r>
            <a:r>
              <a:rPr lang="en-US" dirty="0"/>
              <a:t>is to overcome the black box nature of ANNs. How important is it to you and your organization to be able to explain data-driven decisions?  </a:t>
            </a:r>
            <a:endParaRPr lang="en-US" dirty="0">
              <a:ea typeface="Helvetica Light" charset="0"/>
              <a:cs typeface="Helvetica Light" charset="0"/>
            </a:endParaRPr>
          </a:p>
        </p:txBody>
      </p:sp>
    </p:spTree>
    <p:extLst>
      <p:ext uri="{BB962C8B-B14F-4D97-AF65-F5344CB8AC3E}">
        <p14:creationId xmlns:p14="http://schemas.microsoft.com/office/powerpoint/2010/main" val="22046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VIDEOS (BRILLIANT!)</a:t>
            </a:r>
            <a:endParaRPr lang="en-US" sz="2400" dirty="0"/>
          </a:p>
        </p:txBody>
      </p:sp>
      <p:sp>
        <p:nvSpPr>
          <p:cNvPr id="3" name="Content Placeholder 2"/>
          <p:cNvSpPr>
            <a:spLocks noGrp="1"/>
          </p:cNvSpPr>
          <p:nvPr>
            <p:ph idx="1"/>
          </p:nvPr>
        </p:nvSpPr>
        <p:spPr>
          <a:xfrm>
            <a:off x="581192" y="2180496"/>
            <a:ext cx="11405761" cy="4140767"/>
          </a:xfrm>
        </p:spPr>
        <p:txBody>
          <a:bodyPr/>
          <a:lstStyle/>
          <a:p>
            <a:pPr marL="342900" indent="-342900">
              <a:buSzPct val="100000"/>
              <a:buFont typeface="+mj-lt"/>
              <a:buAutoNum type="arabicPeriod"/>
            </a:pPr>
            <a:r>
              <a:rPr lang="en-US" dirty="0"/>
              <a:t>Neural Networks Demystified, Welch Labs </a:t>
            </a:r>
            <a:r>
              <a:rPr lang="en-US" dirty="0">
                <a:hlinkClick r:id="rId2"/>
              </a:rPr>
              <a:t>https://www.youtube.com/watch?v=bxe2T-V8XRs</a:t>
            </a:r>
            <a:r>
              <a:rPr lang="en-US" dirty="0"/>
              <a:t> (first in the series)</a:t>
            </a:r>
          </a:p>
          <a:p>
            <a:pPr marL="342900" indent="-342900">
              <a:buSzPct val="100000"/>
              <a:buFont typeface="+mj-lt"/>
              <a:buAutoNum type="arabicPeriod"/>
            </a:pPr>
            <a:r>
              <a:rPr lang="en-US" dirty="0"/>
              <a:t>Learning to See, Welch Labs</a:t>
            </a:r>
            <a:br>
              <a:rPr lang="en-US" dirty="0"/>
            </a:br>
            <a:r>
              <a:rPr lang="en-US" dirty="0">
                <a:hlinkClick r:id="rId3"/>
              </a:rPr>
              <a:t>https://www.youtube.com/watch?v=i8D90DkCLhI</a:t>
            </a:r>
            <a:r>
              <a:rPr lang="en-US" dirty="0"/>
              <a:t> (first in the series)</a:t>
            </a:r>
            <a:endParaRPr lang="en-US" sz="1000" dirty="0">
              <a:hlinkClick r:id="rId4"/>
            </a:endParaRPr>
          </a:p>
          <a:p>
            <a:pPr marL="342900" indent="-342900">
              <a:buSzPct val="100000"/>
              <a:buFont typeface="+mj-lt"/>
              <a:buAutoNum type="arabicPeriod"/>
            </a:pPr>
            <a:r>
              <a:rPr lang="en-US" dirty="0"/>
              <a:t>Neural Networks, 3 Blue 1 Brown </a:t>
            </a:r>
            <a:r>
              <a:rPr lang="en-US" dirty="0">
                <a:hlinkClick r:id="rId4"/>
              </a:rPr>
              <a:t>https://www.3blue1brown.com/videos/2017/10/9/neural-network</a:t>
            </a:r>
            <a:endParaRPr lang="en-US" dirty="0"/>
          </a:p>
        </p:txBody>
      </p:sp>
    </p:spTree>
    <p:extLst>
      <p:ext uri="{BB962C8B-B14F-4D97-AF65-F5344CB8AC3E}">
        <p14:creationId xmlns:p14="http://schemas.microsoft.com/office/powerpoint/2010/main" val="361175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Case Study: Japanese Pharmacy Chain</a:t>
            </a:r>
          </a:p>
        </p:txBody>
      </p:sp>
      <p:sp>
        <p:nvSpPr>
          <p:cNvPr id="5" name="Text Placeholder 4">
            <a:extLst>
              <a:ext uri="{FF2B5EF4-FFF2-40B4-BE49-F238E27FC236}">
                <a16:creationId xmlns:a16="http://schemas.microsoft.com/office/drawing/2014/main" xmlns="" id="{112A6E33-856A-D643-9245-D7F6B9935447}"/>
              </a:ext>
            </a:extLst>
          </p:cNvPr>
          <p:cNvSpPr>
            <a:spLocks noGrp="1"/>
          </p:cNvSpPr>
          <p:nvPr>
            <p:ph type="body" idx="1"/>
          </p:nvPr>
        </p:nvSpPr>
        <p:spPr/>
        <p:txBody>
          <a:bodyPr/>
          <a:lstStyle/>
          <a:p>
            <a:r>
              <a:rPr lang="en-US" dirty="0"/>
              <a:t>ARTIFICIAL INTELLIGENCE AND NEURAL NETWORKS</a:t>
            </a:r>
          </a:p>
        </p:txBody>
      </p:sp>
      <p:sp>
        <p:nvSpPr>
          <p:cNvPr id="4" name="Rectangle 3">
            <a:extLst>
              <a:ext uri="{FF2B5EF4-FFF2-40B4-BE49-F238E27FC236}">
                <a16:creationId xmlns:a16="http://schemas.microsoft.com/office/drawing/2014/main" xmlns="" id="{9AED6AF8-085E-9449-9656-A5438FC5F375}"/>
              </a:ext>
            </a:extLst>
          </p:cNvPr>
          <p:cNvSpPr/>
          <p:nvPr/>
        </p:nvSpPr>
        <p:spPr>
          <a:xfrm>
            <a:off x="574842" y="5324853"/>
            <a:ext cx="11029615" cy="892552"/>
          </a:xfrm>
          <a:prstGeom prst="rect">
            <a:avLst/>
          </a:prstGeom>
        </p:spPr>
        <p:txBody>
          <a:bodyPr wrap="square">
            <a:spAutoFit/>
          </a:bodyPr>
          <a:lstStyle/>
          <a:p>
            <a:pPr algn="just">
              <a:buSzPct val="100000"/>
            </a:pPr>
            <a:r>
              <a:rPr lang="en-US" sz="2000" dirty="0">
                <a:solidFill>
                  <a:schemeClr val="bg1"/>
                </a:solidFill>
                <a:latin typeface="Dagny OT" panose="020B0504020201020104" pitchFamily="34" charset="77"/>
                <a:ea typeface="Helvetica Light" charset="0"/>
                <a:cs typeface="Helvetica Light" charset="0"/>
              </a:rPr>
              <a:t>A Neural Network Application to Identify High-Value Customers for a Large Retail Store in Japan</a:t>
            </a:r>
          </a:p>
          <a:p>
            <a:pPr algn="r"/>
            <a:r>
              <a:rPr lang="en-US" sz="1600" dirty="0">
                <a:solidFill>
                  <a:schemeClr val="bg1"/>
                </a:solidFill>
                <a:latin typeface="Dagny OT" panose="020B0504020201020104" pitchFamily="34" charset="77"/>
              </a:rPr>
              <a:t>(</a:t>
            </a:r>
            <a:r>
              <a:rPr lang="en-US" sz="1600" dirty="0" err="1">
                <a:solidFill>
                  <a:schemeClr val="bg1"/>
                </a:solidFill>
                <a:latin typeface="Dagny OT" panose="020B0504020201020104" pitchFamily="34" charset="77"/>
                <a:ea typeface="Helvetica Light" charset="0"/>
                <a:cs typeface="Helvetica Light" charset="0"/>
              </a:rPr>
              <a:t>Ip</a:t>
            </a:r>
            <a:r>
              <a:rPr lang="en-US" sz="1600" dirty="0">
                <a:solidFill>
                  <a:schemeClr val="bg1"/>
                </a:solidFill>
                <a:latin typeface="Dagny OT" panose="020B0504020201020104" pitchFamily="34" charset="77"/>
                <a:ea typeface="Helvetica Light" charset="0"/>
                <a:cs typeface="Helvetica Light" charset="0"/>
              </a:rPr>
              <a:t>, E., Johnson, J., Yada, K., </a:t>
            </a:r>
            <a:r>
              <a:rPr lang="en-US" sz="1600" dirty="0" err="1">
                <a:solidFill>
                  <a:schemeClr val="bg1"/>
                </a:solidFill>
                <a:latin typeface="Dagny OT" panose="020B0504020201020104" pitchFamily="34" charset="77"/>
                <a:ea typeface="Helvetica Light" charset="0"/>
                <a:cs typeface="Helvetica Light" charset="0"/>
              </a:rPr>
              <a:t>Hamuro</a:t>
            </a:r>
            <a:r>
              <a:rPr lang="en-US" sz="1600" dirty="0">
                <a:solidFill>
                  <a:schemeClr val="bg1"/>
                </a:solidFill>
                <a:latin typeface="Dagny OT" panose="020B0504020201020104" pitchFamily="34" charset="77"/>
                <a:ea typeface="Helvetica Light" charset="0"/>
                <a:cs typeface="Helvetica Light" charset="0"/>
              </a:rPr>
              <a:t>, Y., </a:t>
            </a:r>
            <a:r>
              <a:rPr lang="en-US" sz="1600" dirty="0" err="1">
                <a:solidFill>
                  <a:schemeClr val="bg1"/>
                </a:solidFill>
                <a:latin typeface="Dagny OT" panose="020B0504020201020104" pitchFamily="34" charset="77"/>
                <a:ea typeface="Helvetica Light" charset="0"/>
                <a:cs typeface="Helvetica Light" charset="0"/>
              </a:rPr>
              <a:t>Katoh</a:t>
            </a:r>
            <a:r>
              <a:rPr lang="en-US" sz="1600" dirty="0">
                <a:solidFill>
                  <a:schemeClr val="bg1"/>
                </a:solidFill>
                <a:latin typeface="Dagny OT" panose="020B0504020201020104" pitchFamily="34" charset="77"/>
                <a:ea typeface="Helvetica Light" charset="0"/>
                <a:cs typeface="Helvetica Light" charset="0"/>
              </a:rPr>
              <a:t>, N., Cheung, S. [2002]</a:t>
            </a:r>
            <a:r>
              <a:rPr lang="en-US" sz="1600" dirty="0">
                <a:solidFill>
                  <a:schemeClr val="bg1"/>
                </a:solidFill>
                <a:latin typeface="Dagny OT" panose="020B0504020201020104" pitchFamily="34" charset="77"/>
              </a:rPr>
              <a:t>, </a:t>
            </a:r>
            <a:r>
              <a:rPr lang="en-US" sz="1600" i="1" dirty="0">
                <a:solidFill>
                  <a:schemeClr val="bg1"/>
                </a:solidFill>
                <a:latin typeface="Dagny OT" panose="020B0504020201020104" pitchFamily="34" charset="77"/>
                <a:ea typeface="Helvetica Light" charset="0"/>
                <a:cs typeface="Helvetica Light" charset="0"/>
              </a:rPr>
              <a:t>Neural Networks in Business: Techniques and Applications</a:t>
            </a:r>
            <a:r>
              <a:rPr lang="en-US" sz="1600" dirty="0">
                <a:solidFill>
                  <a:schemeClr val="bg1"/>
                </a:solidFill>
                <a:latin typeface="Dagny OT" panose="020B0504020201020104" pitchFamily="34" charset="77"/>
                <a:ea typeface="Helvetica Light" charset="0"/>
                <a:cs typeface="Helvetica Light" charset="0"/>
              </a:rPr>
              <a:t>, Smith, K., Gupta, J. (</a:t>
            </a:r>
            <a:r>
              <a:rPr lang="en-US" sz="1600" dirty="0" err="1">
                <a:solidFill>
                  <a:schemeClr val="bg1"/>
                </a:solidFill>
                <a:latin typeface="Dagny OT" panose="020B0504020201020104" pitchFamily="34" charset="77"/>
                <a:ea typeface="Helvetica Light" charset="0"/>
                <a:cs typeface="Helvetica Light" charset="0"/>
              </a:rPr>
              <a:t>eds</a:t>
            </a:r>
            <a:r>
              <a:rPr lang="en-US" sz="1600" dirty="0">
                <a:solidFill>
                  <a:schemeClr val="bg1"/>
                </a:solidFill>
                <a:latin typeface="Dagny OT" panose="020B0504020201020104" pitchFamily="34" charset="77"/>
                <a:ea typeface="Helvetica Light" charset="0"/>
                <a:cs typeface="Helvetica Light" charset="0"/>
              </a:rPr>
              <a:t>), IRM Press)</a:t>
            </a:r>
            <a:endParaRPr lang="en-US" sz="1600" i="1" dirty="0">
              <a:solidFill>
                <a:schemeClr val="bg1"/>
              </a:solidFill>
              <a:latin typeface="Dagny OT" panose="020B0504020201020104" pitchFamily="34" charset="77"/>
            </a:endParaRPr>
          </a:p>
        </p:txBody>
      </p:sp>
    </p:spTree>
    <p:extLst>
      <p:ext uri="{BB962C8B-B14F-4D97-AF65-F5344CB8AC3E}">
        <p14:creationId xmlns:p14="http://schemas.microsoft.com/office/powerpoint/2010/main" val="468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en-CA" dirty="0"/>
                  <a:t>6 </a:t>
                </a:r>
                <a14:m>
                  <m:oMath xmlns:m="http://schemas.openxmlformats.org/officeDocument/2006/math">
                    <m:r>
                      <a:rPr lang="en-CA" i="1" smtClean="0">
                        <a:latin typeface="Cambria Math" charset="0"/>
                        <a:ea typeface="Cambria Math" charset="0"/>
                        <a:cs typeface="Cambria Math" charset="0"/>
                      </a:rPr>
                      <m:t>×</m:t>
                    </m:r>
                  </m:oMath>
                </a14:m>
                <a:r>
                  <a:rPr lang="en-CA" dirty="0"/>
                  <a:t> as costly to sell to a new customer than to an existing one </a:t>
                </a:r>
                <a:br>
                  <a:rPr lang="en-CA" dirty="0"/>
                </a:br>
                <a:r>
                  <a:rPr lang="en-CA" sz="1800" dirty="0"/>
                  <a:t>(</a:t>
                </a:r>
                <a:r>
                  <a:rPr lang="en-CA" sz="1800" dirty="0" err="1"/>
                  <a:t>Kalakota</a:t>
                </a:r>
                <a:r>
                  <a:rPr lang="en-CA" sz="1800" dirty="0"/>
                  <a:t>, Robinson, Tapscott, 1999)</a:t>
                </a:r>
              </a:p>
              <a:p>
                <a:pPr>
                  <a:lnSpc>
                    <a:spcPct val="100000"/>
                  </a:lnSpc>
                </a:pPr>
                <a:endParaRPr lang="en-CA" sz="1000" dirty="0"/>
              </a:p>
              <a:p>
                <a:pPr>
                  <a:lnSpc>
                    <a:spcPct val="100000"/>
                  </a:lnSpc>
                </a:pPr>
                <a:r>
                  <a:rPr lang="en-CA" dirty="0"/>
                  <a:t>Annual customer retention up by 5% can lead to an 85% increase in profits </a:t>
                </a:r>
                <a:br>
                  <a:rPr lang="en-CA" dirty="0"/>
                </a:br>
                <a:r>
                  <a:rPr lang="en-CA" sz="1800" dirty="0"/>
                  <a:t>(</a:t>
                </a:r>
                <a:r>
                  <a:rPr lang="en-CA" sz="1800" dirty="0" err="1"/>
                  <a:t>Kalakota</a:t>
                </a:r>
                <a:r>
                  <a:rPr lang="en-CA" sz="1800" dirty="0"/>
                  <a:t>, Robinson, Tapscott, 1999)</a:t>
                </a:r>
              </a:p>
              <a:p>
                <a:pPr>
                  <a:lnSpc>
                    <a:spcPct val="100000"/>
                  </a:lnSpc>
                </a:pPr>
                <a:endParaRPr lang="en-CA" sz="1000" dirty="0"/>
              </a:p>
              <a:p>
                <a:pPr>
                  <a:lnSpc>
                    <a:spcPct val="100000"/>
                  </a:lnSpc>
                </a:pPr>
                <a:r>
                  <a:rPr lang="en-CA" dirty="0"/>
                  <a:t>Retaining the “right” customers plays a role in long-term profitability</a:t>
                </a:r>
                <a:r>
                  <a:rPr lang="en-CA" sz="1800" dirty="0"/>
                  <a:t> (</a:t>
                </a:r>
                <a:r>
                  <a:rPr lang="en-CA" sz="1800" dirty="0" err="1"/>
                  <a:t>Reicheld</a:t>
                </a:r>
                <a:r>
                  <a:rPr lang="en-CA" sz="1800" dirty="0"/>
                  <a:t>, 1993)</a:t>
                </a:r>
              </a:p>
              <a:p>
                <a:pPr>
                  <a:lnSpc>
                    <a:spcPct val="100000"/>
                  </a:lnSpc>
                </a:pPr>
                <a:endParaRPr lang="en-CA" sz="1000" dirty="0"/>
              </a:p>
              <a:p>
                <a:pPr>
                  <a:lnSpc>
                    <a:spcPct val="100000"/>
                  </a:lnSpc>
                </a:pPr>
                <a:r>
                  <a:rPr lang="en-CA" dirty="0"/>
                  <a:t>How can </a:t>
                </a:r>
                <a:r>
                  <a:rPr lang="en-CA" b="1" dirty="0"/>
                  <a:t>loyal</a:t>
                </a:r>
                <a:r>
                  <a:rPr lang="en-CA" dirty="0"/>
                  <a:t> and </a:t>
                </a:r>
                <a:r>
                  <a:rPr lang="en-CA" b="1" dirty="0"/>
                  <a:t>profitable</a:t>
                </a:r>
                <a:r>
                  <a:rPr lang="en-CA" dirty="0"/>
                  <a:t> customers be identified </a:t>
                </a:r>
                <a:r>
                  <a:rPr lang="en-CA" b="1" dirty="0"/>
                  <a:t>early on</a:t>
                </a:r>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28458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a:bodyPr>
          <a:lstStyle/>
          <a:p>
            <a:pPr algn="just">
              <a:lnSpc>
                <a:spcPct val="100000"/>
              </a:lnSpc>
            </a:pPr>
            <a:r>
              <a:rPr lang="en-CA" dirty="0"/>
              <a:t>Japanese drugstore chain </a:t>
            </a:r>
            <a:r>
              <a:rPr lang="en-CA" i="1" dirty="0"/>
              <a:t>Pharma</a:t>
            </a:r>
            <a:r>
              <a:rPr lang="en-CA" dirty="0"/>
              <a:t> (annual revenues </a:t>
            </a:r>
            <a:r>
              <a:rPr lang="mr-IN" dirty="0"/>
              <a:t>¥</a:t>
            </a:r>
            <a:r>
              <a:rPr lang="en-CA" dirty="0"/>
              <a:t>70B), 1300 retail stores, 2.3 million customers</a:t>
            </a:r>
          </a:p>
          <a:p>
            <a:pPr algn="just">
              <a:lnSpc>
                <a:spcPct val="100000"/>
              </a:lnSpc>
            </a:pPr>
            <a:endParaRPr lang="en-CA" sz="1000" dirty="0"/>
          </a:p>
          <a:p>
            <a:pPr algn="just">
              <a:lnSpc>
                <a:spcPct val="100000"/>
              </a:lnSpc>
            </a:pPr>
            <a:r>
              <a:rPr lang="en-CA" dirty="0"/>
              <a:t>Stores may use their own names, but operate under a central information system, which collects transaction and customer information since the early 1990s</a:t>
            </a:r>
          </a:p>
          <a:p>
            <a:pPr algn="just">
              <a:lnSpc>
                <a:spcPct val="100000"/>
              </a:lnSpc>
            </a:pPr>
            <a:endParaRPr lang="en-CA" sz="1000" dirty="0"/>
          </a:p>
          <a:p>
            <a:pPr algn="just">
              <a:lnSpc>
                <a:spcPct val="100000"/>
              </a:lnSpc>
            </a:pPr>
            <a:r>
              <a:rPr lang="en-CA" dirty="0"/>
              <a:t>Sales campaign information, customized coupons, free samples mailed to target group (i.e. loyal, high-value customers)</a:t>
            </a:r>
          </a:p>
        </p:txBody>
      </p:sp>
    </p:spTree>
    <p:extLst>
      <p:ext uri="{BB962C8B-B14F-4D97-AF65-F5344CB8AC3E}">
        <p14:creationId xmlns:p14="http://schemas.microsoft.com/office/powerpoint/2010/main" val="27818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575A906-773A-5C46-AC79-F2B060205516}"/>
              </a:ext>
            </a:extLst>
          </p:cNvPr>
          <p:cNvSpPr/>
          <p:nvPr/>
        </p:nvSpPr>
        <p:spPr>
          <a:xfrm>
            <a:off x="369333" y="0"/>
            <a:ext cx="1167503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149" y="88889"/>
            <a:ext cx="11133703" cy="6680222"/>
          </a:xfrm>
        </p:spPr>
      </p:pic>
      <p:sp>
        <p:nvSpPr>
          <p:cNvPr id="3" name="Rectangle 2"/>
          <p:cNvSpPr/>
          <p:nvPr/>
        </p:nvSpPr>
        <p:spPr>
          <a:xfrm rot="16200000">
            <a:off x="-2889252" y="2889253"/>
            <a:ext cx="6147837"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[Yes, Androids Do Dream of Electric Sheep, </a:t>
            </a:r>
            <a:r>
              <a:rPr lang="en-US" dirty="0">
                <a:latin typeface="Dagny OT" panose="020B0504020201020104" pitchFamily="34" charset="77"/>
                <a:ea typeface="Helvetica Light" charset="0"/>
                <a:cs typeface="Helvetica Light" charset="0"/>
                <a:hlinkClick r:id="rId3"/>
              </a:rPr>
              <a:t>The Guardian UK</a:t>
            </a:r>
            <a:r>
              <a:rPr lang="en-US"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287638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Learning Flow</a:t>
            </a:r>
          </a:p>
        </p:txBody>
      </p:sp>
      <p:sp>
        <p:nvSpPr>
          <p:cNvPr id="5" name="Rectangle 4"/>
          <p:cNvSpPr/>
          <p:nvPr/>
        </p:nvSpPr>
        <p:spPr>
          <a:xfrm>
            <a:off x="3014753"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87566"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60379"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49165" y="2243159"/>
            <a:ext cx="1425677" cy="10326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21978" y="5229995"/>
            <a:ext cx="1425677" cy="10326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8" idx="4"/>
            <a:endCxn id="5" idx="0"/>
          </p:cNvCxnSpPr>
          <p:nvPr/>
        </p:nvCxnSpPr>
        <p:spPr>
          <a:xfrm>
            <a:off x="3762004" y="3275776"/>
            <a:ext cx="1" cy="383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a:off x="4509256" y="4244369"/>
            <a:ext cx="978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3"/>
            <a:endCxn id="7" idx="1"/>
          </p:cNvCxnSpPr>
          <p:nvPr/>
        </p:nvCxnSpPr>
        <p:spPr>
          <a:xfrm>
            <a:off x="6982069" y="4244369"/>
            <a:ext cx="978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6" idx="2"/>
          </p:cNvCxnSpPr>
          <p:nvPr/>
        </p:nvCxnSpPr>
        <p:spPr>
          <a:xfrm flipV="1">
            <a:off x="6234817" y="4829388"/>
            <a:ext cx="1" cy="400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0"/>
          </p:cNvCxnSpPr>
          <p:nvPr/>
        </p:nvCxnSpPr>
        <p:spPr>
          <a:xfrm rot="16200000" flipH="1" flipV="1">
            <a:off x="6420347" y="1748260"/>
            <a:ext cx="376195" cy="4198373"/>
          </a:xfrm>
          <a:prstGeom prst="bentConnector4">
            <a:avLst>
              <a:gd name="adj1" fmla="val -324740"/>
              <a:gd name="adj2" fmla="val 9145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014751" y="3782704"/>
            <a:ext cx="1460089" cy="923330"/>
          </a:xfrm>
          <a:prstGeom prst="rect">
            <a:avLst/>
          </a:prstGeom>
          <a:noFill/>
        </p:spPr>
        <p:txBody>
          <a:bodyPr wrap="square" rtlCol="0">
            <a:spAutoFit/>
          </a:bodyPr>
          <a:lstStyle/>
          <a:p>
            <a:pPr algn="ctr"/>
            <a:r>
              <a:rPr lang="en-US" dirty="0">
                <a:latin typeface="Dagny OT" panose="020B0504020201020104" pitchFamily="34" charset="77"/>
                <a:ea typeface="Helvetica Light" charset="0"/>
                <a:cs typeface="Helvetica Light" charset="0"/>
              </a:rPr>
              <a:t>Train Neural Network Model</a:t>
            </a:r>
          </a:p>
        </p:txBody>
      </p:sp>
      <p:sp>
        <p:nvSpPr>
          <p:cNvPr id="39" name="TextBox 38"/>
          <p:cNvSpPr txBox="1"/>
          <p:nvPr/>
        </p:nvSpPr>
        <p:spPr>
          <a:xfrm>
            <a:off x="5487564" y="3796771"/>
            <a:ext cx="1494505" cy="923330"/>
          </a:xfrm>
          <a:prstGeom prst="rect">
            <a:avLst/>
          </a:prstGeom>
          <a:noFill/>
        </p:spPr>
        <p:txBody>
          <a:bodyPr wrap="square" rtlCol="0">
            <a:spAutoFit/>
          </a:bodyPr>
          <a:lstStyle/>
          <a:p>
            <a:pPr algn="ctr"/>
            <a:r>
              <a:rPr lang="en-US" dirty="0">
                <a:latin typeface="Dagny OT" panose="020B0504020201020104" pitchFamily="34" charset="77"/>
                <a:ea typeface="Helvetica Light" charset="0"/>
                <a:cs typeface="Helvetica Light" charset="0"/>
              </a:rPr>
              <a:t>Apply NN Model to </a:t>
            </a:r>
            <a:br>
              <a:rPr lang="en-US" dirty="0">
                <a:latin typeface="Dagny OT" panose="020B0504020201020104" pitchFamily="34" charset="77"/>
                <a:ea typeface="Helvetica Light" charset="0"/>
                <a:cs typeface="Helvetica Light" charset="0"/>
              </a:rPr>
            </a:br>
            <a:r>
              <a:rPr lang="en-US" dirty="0">
                <a:latin typeface="Dagny OT" panose="020B0504020201020104" pitchFamily="34" charset="77"/>
                <a:ea typeface="Helvetica Light" charset="0"/>
                <a:cs typeface="Helvetica Light" charset="0"/>
              </a:rPr>
              <a:t>Test Data</a:t>
            </a:r>
          </a:p>
        </p:txBody>
      </p:sp>
      <p:sp>
        <p:nvSpPr>
          <p:cNvPr id="40" name="TextBox 39"/>
          <p:cNvSpPr txBox="1"/>
          <p:nvPr/>
        </p:nvSpPr>
        <p:spPr>
          <a:xfrm>
            <a:off x="7960375" y="3796771"/>
            <a:ext cx="1494505" cy="923330"/>
          </a:xfrm>
          <a:prstGeom prst="rect">
            <a:avLst/>
          </a:prstGeom>
          <a:noFill/>
        </p:spPr>
        <p:txBody>
          <a:bodyPr wrap="square" rtlCol="0">
            <a:spAutoFit/>
          </a:bodyPr>
          <a:lstStyle/>
          <a:p>
            <a:pPr algn="ctr"/>
            <a:r>
              <a:rPr lang="en-US">
                <a:latin typeface="Dagny OT" panose="020B0504020201020104" pitchFamily="34" charset="77"/>
                <a:ea typeface="Helvetica Light" charset="0"/>
                <a:cs typeface="Helvetica Light" charset="0"/>
              </a:rPr>
              <a:t>Assess NN Model Performance</a:t>
            </a:r>
            <a:endParaRPr lang="en-US" dirty="0">
              <a:latin typeface="Dagny OT" panose="020B0504020201020104" pitchFamily="34" charset="77"/>
              <a:ea typeface="Helvetica Light" charset="0"/>
              <a:cs typeface="Helvetica Light" charset="0"/>
            </a:endParaRPr>
          </a:p>
        </p:txBody>
      </p:sp>
      <p:sp>
        <p:nvSpPr>
          <p:cNvPr id="41" name="TextBox 40"/>
          <p:cNvSpPr txBox="1"/>
          <p:nvPr/>
        </p:nvSpPr>
        <p:spPr>
          <a:xfrm>
            <a:off x="5487563" y="5561637"/>
            <a:ext cx="1494505" cy="369332"/>
          </a:xfrm>
          <a:prstGeom prst="rect">
            <a:avLst/>
          </a:prstGeom>
          <a:noFill/>
        </p:spPr>
        <p:txBody>
          <a:bodyPr wrap="square" rtlCol="0">
            <a:spAutoFit/>
          </a:bodyPr>
          <a:lstStyle/>
          <a:p>
            <a:pPr algn="ctr"/>
            <a:r>
              <a:rPr lang="en-US" dirty="0">
                <a:latin typeface="Dagny OT" panose="020B0504020201020104" pitchFamily="34" charset="77"/>
                <a:ea typeface="Helvetica Light" charset="0"/>
                <a:cs typeface="Helvetica Light" charset="0"/>
              </a:rPr>
              <a:t>Testing Data</a:t>
            </a:r>
          </a:p>
        </p:txBody>
      </p:sp>
      <p:sp>
        <p:nvSpPr>
          <p:cNvPr id="42" name="TextBox 41"/>
          <p:cNvSpPr txBox="1"/>
          <p:nvPr/>
        </p:nvSpPr>
        <p:spPr>
          <a:xfrm>
            <a:off x="2997542" y="2571697"/>
            <a:ext cx="1494505" cy="369332"/>
          </a:xfrm>
          <a:prstGeom prst="rect">
            <a:avLst/>
          </a:prstGeom>
          <a:noFill/>
        </p:spPr>
        <p:txBody>
          <a:bodyPr wrap="square" rtlCol="0">
            <a:spAutoFit/>
          </a:bodyPr>
          <a:lstStyle/>
          <a:p>
            <a:pPr algn="ctr"/>
            <a:r>
              <a:rPr lang="en-US" dirty="0">
                <a:latin typeface="Dagny OT" panose="020B0504020201020104" pitchFamily="34" charset="77"/>
                <a:ea typeface="Helvetica Light" charset="0"/>
                <a:cs typeface="Helvetica Light" charset="0"/>
              </a:rPr>
              <a:t>Training Data</a:t>
            </a:r>
          </a:p>
        </p:txBody>
      </p:sp>
      <p:sp>
        <p:nvSpPr>
          <p:cNvPr id="43" name="TextBox 42"/>
          <p:cNvSpPr txBox="1"/>
          <p:nvPr/>
        </p:nvSpPr>
        <p:spPr>
          <a:xfrm>
            <a:off x="4686231" y="2078116"/>
            <a:ext cx="4237705" cy="369332"/>
          </a:xfrm>
          <a:prstGeom prst="rect">
            <a:avLst/>
          </a:prstGeom>
          <a:noFill/>
        </p:spPr>
        <p:txBody>
          <a:bodyPr wrap="square" rtlCol="0">
            <a:spAutoFit/>
          </a:bodyPr>
          <a:lstStyle/>
          <a:p>
            <a:pPr algn="ctr"/>
            <a:r>
              <a:rPr lang="en-US" dirty="0">
                <a:latin typeface="Dagny OT" panose="020B0504020201020104" pitchFamily="34" charset="77"/>
                <a:ea typeface="Helvetica Light" charset="0"/>
                <a:cs typeface="Helvetica Light" charset="0"/>
              </a:rPr>
              <a:t>Fine-Tune Model</a:t>
            </a:r>
          </a:p>
        </p:txBody>
      </p:sp>
    </p:spTree>
    <p:extLst>
      <p:ext uri="{BB962C8B-B14F-4D97-AF65-F5344CB8AC3E}">
        <p14:creationId xmlns:p14="http://schemas.microsoft.com/office/powerpoint/2010/main" val="296724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a:bodyPr>
          <a:lstStyle/>
          <a:p>
            <a:pPr>
              <a:lnSpc>
                <a:spcPct val="100000"/>
              </a:lnSpc>
            </a:pPr>
            <a:r>
              <a:rPr lang="en-CA" dirty="0"/>
              <a:t>114,069 customers who made purchases during a 1-yr period</a:t>
            </a:r>
          </a:p>
          <a:p>
            <a:pPr>
              <a:lnSpc>
                <a:spcPct val="100000"/>
              </a:lnSpc>
            </a:pPr>
            <a:endParaRPr lang="en-CA" sz="1000" dirty="0"/>
          </a:p>
          <a:p>
            <a:pPr>
              <a:lnSpc>
                <a:spcPct val="100000"/>
              </a:lnSpc>
            </a:pPr>
            <a:r>
              <a:rPr lang="en-CA" dirty="0"/>
              <a:t>Customer value measured using </a:t>
            </a:r>
          </a:p>
          <a:p>
            <a:pPr lvl="1">
              <a:lnSpc>
                <a:spcPct val="100000"/>
              </a:lnSpc>
              <a:buFont typeface="Wingdings" charset="2"/>
              <a:buChar char="§"/>
            </a:pPr>
            <a:r>
              <a:rPr lang="en-CA" dirty="0"/>
              <a:t>frequency of visit (1 </a:t>
            </a:r>
            <a:r>
              <a:rPr lang="mr-IN" dirty="0"/>
              <a:t>–</a:t>
            </a:r>
            <a:r>
              <a:rPr lang="en-CA" dirty="0"/>
              <a:t> 5 scale)  </a:t>
            </a:r>
          </a:p>
          <a:p>
            <a:pPr lvl="1">
              <a:lnSpc>
                <a:spcPct val="100000"/>
              </a:lnSpc>
              <a:buFont typeface="Wingdings" charset="2"/>
              <a:buChar char="§"/>
            </a:pPr>
            <a:r>
              <a:rPr lang="en-CA" dirty="0"/>
              <a:t>profitability per visit (1 </a:t>
            </a:r>
            <a:r>
              <a:rPr lang="mr-IN" dirty="0"/>
              <a:t>–</a:t>
            </a:r>
            <a:r>
              <a:rPr lang="en-CA" dirty="0"/>
              <a:t> 5 scale) </a:t>
            </a:r>
          </a:p>
          <a:p>
            <a:pPr>
              <a:lnSpc>
                <a:spcPct val="100000"/>
              </a:lnSpc>
            </a:pPr>
            <a:endParaRPr lang="en-CA" sz="1000" dirty="0"/>
          </a:p>
          <a:p>
            <a:pPr>
              <a:lnSpc>
                <a:spcPct val="100000"/>
              </a:lnSpc>
            </a:pPr>
            <a:r>
              <a:rPr lang="en-CA" b="1" dirty="0"/>
              <a:t>High-value customers </a:t>
            </a:r>
            <a:r>
              <a:rPr lang="en-CA" dirty="0"/>
              <a:t>(HVC): (4,5), (5,4), (5,5), making up 10.6% of observations</a:t>
            </a:r>
          </a:p>
          <a:p>
            <a:pPr>
              <a:lnSpc>
                <a:spcPct val="100000"/>
              </a:lnSpc>
            </a:pPr>
            <a:endParaRPr lang="en-CA" sz="1000" dirty="0"/>
          </a:p>
          <a:p>
            <a:pPr>
              <a:lnSpc>
                <a:spcPct val="100000"/>
              </a:lnSpc>
            </a:pPr>
            <a:r>
              <a:rPr lang="en-CA" dirty="0"/>
              <a:t>HVCs generate 52.5% of profits, 38.4% of revenues</a:t>
            </a:r>
          </a:p>
        </p:txBody>
      </p:sp>
    </p:spTree>
    <p:extLst>
      <p:ext uri="{BB962C8B-B14F-4D97-AF65-F5344CB8AC3E}">
        <p14:creationId xmlns:p14="http://schemas.microsoft.com/office/powerpoint/2010/main" val="33934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a:bodyPr>
          <a:lstStyle/>
          <a:p>
            <a:pPr>
              <a:lnSpc>
                <a:spcPct val="100000"/>
              </a:lnSpc>
            </a:pPr>
            <a:r>
              <a:rPr lang="en-CA" b="1" dirty="0">
                <a:latin typeface="Helvetica" pitchFamily="2" charset="0"/>
              </a:rPr>
              <a:t>Target variable:</a:t>
            </a:r>
            <a:r>
              <a:rPr lang="en-CA" dirty="0"/>
              <a:t> customer value</a:t>
            </a:r>
          </a:p>
          <a:p>
            <a:pPr>
              <a:lnSpc>
                <a:spcPct val="100000"/>
              </a:lnSpc>
            </a:pPr>
            <a:endParaRPr lang="en-CA" sz="1000" dirty="0"/>
          </a:p>
          <a:p>
            <a:pPr>
              <a:lnSpc>
                <a:spcPct val="100000"/>
              </a:lnSpc>
            </a:pPr>
            <a:r>
              <a:rPr lang="en-CA" b="1" dirty="0">
                <a:latin typeface="Helvetica" pitchFamily="2" charset="0"/>
              </a:rPr>
              <a:t>Input variables: </a:t>
            </a:r>
            <a:r>
              <a:rPr lang="en-CA" dirty="0"/>
              <a:t>total number of categories purchased, profit per visit, # of units purchased per visit, # visits, purchase of: </a:t>
            </a:r>
          </a:p>
          <a:p>
            <a:pPr>
              <a:lnSpc>
                <a:spcPct val="100000"/>
              </a:lnSpc>
            </a:pPr>
            <a:endParaRPr lang="en-CA" sz="1000" dirty="0"/>
          </a:p>
          <a:p>
            <a:pPr>
              <a:lnSpc>
                <a:spcPct val="100000"/>
              </a:lnSpc>
            </a:pPr>
            <a:r>
              <a:rPr lang="en-CA" dirty="0"/>
              <a:t>All variables were scaled from 0 </a:t>
            </a:r>
            <a:r>
              <a:rPr lang="mr-IN" dirty="0"/>
              <a:t>–</a:t>
            </a:r>
            <a:r>
              <a:rPr lang="en-CA" dirty="0"/>
              <a:t> 1:</a:t>
            </a:r>
          </a:p>
          <a:p>
            <a:pPr>
              <a:lnSpc>
                <a:spcPct val="100000"/>
              </a:lnSpc>
            </a:pPr>
            <a:endParaRPr lang="en-CA" dirty="0"/>
          </a:p>
          <a:p>
            <a:pPr>
              <a:lnSpc>
                <a:spcPct val="100000"/>
              </a:lnSpc>
            </a:pPr>
            <a:endParaRPr lang="en-CA" dirty="0"/>
          </a:p>
          <a:p>
            <a:pPr>
              <a:lnSpc>
                <a:spcPct val="100000"/>
              </a:lnSpc>
            </a:pPr>
            <a:endParaRPr lang="en-CA" dirty="0"/>
          </a:p>
          <a:p>
            <a:pPr>
              <a:lnSpc>
                <a:spcPct val="100000"/>
              </a:lnSpc>
            </a:pPr>
            <a:endParaRPr lang="en-CA" dirty="0"/>
          </a:p>
        </p:txBody>
      </p:sp>
      <p:sp>
        <p:nvSpPr>
          <p:cNvPr id="4" name="Content Placeholder 2"/>
          <p:cNvSpPr txBox="1">
            <a:spLocks/>
          </p:cNvSpPr>
          <p:nvPr/>
        </p:nvSpPr>
        <p:spPr>
          <a:xfrm>
            <a:off x="1274571" y="4356786"/>
            <a:ext cx="10515601" cy="2151523"/>
          </a:xfrm>
          <a:prstGeom prst="rect">
            <a:avLst/>
          </a:prstGeom>
        </p:spPr>
        <p:txBody>
          <a:bodyPr vert="horz" lIns="91440" tIns="45720" rIns="91440" bIns="45720" numCol="2"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sz="2000" dirty="0">
                <a:solidFill>
                  <a:schemeClr val="tx2"/>
                </a:solidFill>
                <a:latin typeface="Dagny OT" panose="020B0504020201020104" pitchFamily="34" charset="77"/>
              </a:rPr>
              <a:t>paper product</a:t>
            </a:r>
          </a:p>
          <a:p>
            <a:pPr lvl="1"/>
            <a:r>
              <a:rPr lang="en-CA" sz="2000" dirty="0">
                <a:solidFill>
                  <a:schemeClr val="tx2"/>
                </a:solidFill>
                <a:latin typeface="Dagny OT" panose="020B0504020201020104" pitchFamily="34" charset="77"/>
              </a:rPr>
              <a:t>detergent</a:t>
            </a:r>
          </a:p>
          <a:p>
            <a:pPr lvl="1"/>
            <a:r>
              <a:rPr lang="en-CA" sz="2000" dirty="0">
                <a:solidFill>
                  <a:schemeClr val="tx2"/>
                </a:solidFill>
                <a:latin typeface="Dagny OT" panose="020B0504020201020104" pitchFamily="34" charset="77"/>
              </a:rPr>
              <a:t>eye drops</a:t>
            </a:r>
          </a:p>
          <a:p>
            <a:pPr lvl="1"/>
            <a:r>
              <a:rPr lang="en-CA" sz="2000" dirty="0">
                <a:solidFill>
                  <a:schemeClr val="tx2"/>
                </a:solidFill>
                <a:latin typeface="Dagny OT" panose="020B0504020201020104" pitchFamily="34" charset="77"/>
              </a:rPr>
              <a:t>kitchen cleaner</a:t>
            </a:r>
          </a:p>
          <a:p>
            <a:pPr lvl="1"/>
            <a:r>
              <a:rPr lang="en-CA" sz="2000" dirty="0">
                <a:solidFill>
                  <a:schemeClr val="tx2"/>
                </a:solidFill>
                <a:latin typeface="Dagny OT" panose="020B0504020201020104" pitchFamily="34" charset="77"/>
              </a:rPr>
              <a:t>bottled supplement </a:t>
            </a:r>
          </a:p>
          <a:p>
            <a:pPr lvl="1"/>
            <a:endParaRPr lang="en-CA" sz="2000" dirty="0">
              <a:solidFill>
                <a:schemeClr val="tx2"/>
              </a:solidFill>
              <a:latin typeface="Dagny OT" panose="020B0504020201020104" pitchFamily="34" charset="77"/>
            </a:endParaRPr>
          </a:p>
          <a:p>
            <a:pPr lvl="1"/>
            <a:r>
              <a:rPr lang="en-CA" sz="2000" dirty="0">
                <a:solidFill>
                  <a:schemeClr val="tx2"/>
                </a:solidFill>
                <a:latin typeface="Dagny OT" panose="020B0504020201020104" pitchFamily="34" charset="77"/>
              </a:rPr>
              <a:t>hair care products</a:t>
            </a:r>
          </a:p>
          <a:p>
            <a:pPr lvl="1"/>
            <a:r>
              <a:rPr lang="en-CA" sz="2000" dirty="0">
                <a:solidFill>
                  <a:schemeClr val="tx2"/>
                </a:solidFill>
                <a:latin typeface="Dagny OT" panose="020B0504020201020104" pitchFamily="34" charset="77"/>
              </a:rPr>
              <a:t>fabric softener</a:t>
            </a:r>
          </a:p>
          <a:p>
            <a:pPr lvl="1"/>
            <a:r>
              <a:rPr lang="en-CA" sz="2000" dirty="0">
                <a:solidFill>
                  <a:schemeClr val="tx2"/>
                </a:solidFill>
                <a:latin typeface="Dagny OT" panose="020B0504020201020104" pitchFamily="34" charset="77"/>
              </a:rPr>
              <a:t>household cleaner</a:t>
            </a:r>
          </a:p>
          <a:p>
            <a:pPr lvl="1"/>
            <a:r>
              <a:rPr lang="en-CA" sz="2000" dirty="0">
                <a:solidFill>
                  <a:schemeClr val="tx2"/>
                </a:solidFill>
                <a:latin typeface="Dagny OT" panose="020B0504020201020104" pitchFamily="34" charset="77"/>
              </a:rPr>
              <a:t>toothpaste</a:t>
            </a:r>
          </a:p>
          <a:p>
            <a:pPr lvl="1"/>
            <a:r>
              <a:rPr lang="en-CA" sz="2000" dirty="0">
                <a:solidFill>
                  <a:schemeClr val="tx2"/>
                </a:solidFill>
                <a:latin typeface="Dagny OT" panose="020B0504020201020104" pitchFamily="34" charset="77"/>
              </a:rPr>
              <a:t>cold medicine</a:t>
            </a:r>
          </a:p>
        </p:txBody>
      </p:sp>
    </p:spTree>
    <p:extLst>
      <p:ext uri="{BB962C8B-B14F-4D97-AF65-F5344CB8AC3E}">
        <p14:creationId xmlns:p14="http://schemas.microsoft.com/office/powerpoint/2010/main" val="215091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a:bodyPr>
          <a:lstStyle/>
          <a:p>
            <a:pPr>
              <a:lnSpc>
                <a:spcPct val="100000"/>
              </a:lnSpc>
            </a:pPr>
            <a:r>
              <a:rPr lang="en-CA" b="1" dirty="0"/>
              <a:t>Learning set: </a:t>
            </a:r>
            <a:r>
              <a:rPr lang="en-CA" dirty="0"/>
              <a:t>104,069 observations (selected randomly)</a:t>
            </a:r>
          </a:p>
          <a:p>
            <a:pPr>
              <a:lnSpc>
                <a:spcPct val="100000"/>
              </a:lnSpc>
            </a:pPr>
            <a:endParaRPr lang="en-CA" sz="1000" dirty="0"/>
          </a:p>
          <a:p>
            <a:pPr>
              <a:lnSpc>
                <a:spcPct val="100000"/>
              </a:lnSpc>
            </a:pPr>
            <a:r>
              <a:rPr lang="en-CA" b="1" dirty="0"/>
              <a:t>Training/Testing set ratio:</a:t>
            </a:r>
            <a:r>
              <a:rPr lang="en-CA" dirty="0"/>
              <a:t> 70-to-30</a:t>
            </a:r>
          </a:p>
          <a:p>
            <a:pPr>
              <a:lnSpc>
                <a:spcPct val="100000"/>
              </a:lnSpc>
            </a:pPr>
            <a:endParaRPr lang="en-CA" sz="1000" dirty="0"/>
          </a:p>
          <a:p>
            <a:pPr>
              <a:lnSpc>
                <a:spcPct val="100000"/>
              </a:lnSpc>
            </a:pPr>
            <a:r>
              <a:rPr lang="en-CA" b="1" dirty="0"/>
              <a:t>Validation set: </a:t>
            </a:r>
            <a:r>
              <a:rPr lang="en-CA" dirty="0"/>
              <a:t>remaining</a:t>
            </a:r>
            <a:r>
              <a:rPr lang="en-CA" b="1" dirty="0"/>
              <a:t> </a:t>
            </a:r>
            <a:r>
              <a:rPr lang="en-CA" dirty="0"/>
              <a:t>10,000 observations</a:t>
            </a:r>
          </a:p>
          <a:p>
            <a:pPr>
              <a:lnSpc>
                <a:spcPct val="100000"/>
              </a:lnSpc>
            </a:pPr>
            <a:endParaRPr lang="en-CA" sz="1000" dirty="0"/>
          </a:p>
          <a:p>
            <a:pPr>
              <a:lnSpc>
                <a:spcPct val="100000"/>
              </a:lnSpc>
            </a:pPr>
            <a:r>
              <a:rPr lang="en-CA" b="1" dirty="0"/>
              <a:t>Calibration metrics: </a:t>
            </a:r>
            <a:r>
              <a:rPr lang="en-CA" dirty="0"/>
              <a:t>predictive accuracy, overall accuracy</a:t>
            </a:r>
          </a:p>
          <a:p>
            <a:pPr>
              <a:lnSpc>
                <a:spcPct val="100000"/>
              </a:lnSpc>
            </a:pPr>
            <a:endParaRPr lang="en-CA" sz="1000" dirty="0"/>
          </a:p>
          <a:p>
            <a:pPr algn="ctr">
              <a:lnSpc>
                <a:spcPct val="100000"/>
              </a:lnSpc>
            </a:pPr>
            <a:r>
              <a:rPr lang="en-CA" dirty="0"/>
              <a:t>predictive accuracy = # correctly predicted HVCs / # HVCs</a:t>
            </a:r>
          </a:p>
          <a:p>
            <a:pPr algn="ctr">
              <a:lnSpc>
                <a:spcPct val="100000"/>
              </a:lnSpc>
            </a:pPr>
            <a:r>
              <a:rPr lang="en-CA" dirty="0"/>
              <a:t>overall accuracy = # correctly predicted class / # customers</a:t>
            </a:r>
          </a:p>
        </p:txBody>
      </p:sp>
    </p:spTree>
    <p:extLst>
      <p:ext uri="{BB962C8B-B14F-4D97-AF65-F5344CB8AC3E}">
        <p14:creationId xmlns:p14="http://schemas.microsoft.com/office/powerpoint/2010/main" val="346177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11029615" cy="4137177"/>
              </a:xfrm>
            </p:spPr>
            <p:txBody>
              <a:bodyPr>
                <a:normAutofit/>
              </a:bodyPr>
              <a:lstStyle/>
              <a:p>
                <a:pPr algn="just">
                  <a:lnSpc>
                    <a:spcPct val="100000"/>
                  </a:lnSpc>
                </a:pPr>
                <a:r>
                  <a:rPr lang="en-CA" dirty="0"/>
                  <a:t>Using a </a:t>
                </a:r>
                <a:r>
                  <a:rPr lang="en-CA" b="1" dirty="0"/>
                  <a:t>Multilayered Feed Forward Neural Network </a:t>
                </a:r>
                <a:r>
                  <a:rPr lang="en-CA" dirty="0"/>
                  <a:t>(MFFN), researchers were able to capture 80% of the HVCs by targeting (a model-specified) 25% of new customers. </a:t>
                </a:r>
              </a:p>
              <a:p>
                <a:pPr>
                  <a:lnSpc>
                    <a:spcPct val="100000"/>
                  </a:lnSpc>
                </a:pPr>
                <a:endParaRPr lang="en-CA" sz="1000" dirty="0"/>
              </a:p>
              <a:p>
                <a:pPr algn="just">
                  <a:lnSpc>
                    <a:spcPct val="100000"/>
                  </a:lnSpc>
                </a:pPr>
                <a:r>
                  <a:rPr lang="en-CA" dirty="0"/>
                  <a:t>At a threshold parameter value of 30%, the model performs 5 </a:t>
                </a:r>
                <a14:m>
                  <m:oMath xmlns:m="http://schemas.openxmlformats.org/officeDocument/2006/math">
                    <m:r>
                      <a:rPr lang="en-CA" i="1">
                        <a:latin typeface="Cambria Math" charset="0"/>
                        <a:ea typeface="Cambria Math" charset="0"/>
                        <a:cs typeface="Cambria Math" charset="0"/>
                      </a:rPr>
                      <m:t>×</m:t>
                    </m:r>
                  </m:oMath>
                </a14:m>
                <a:r>
                  <a:rPr lang="en-CA" dirty="0"/>
                  <a:t> better than randomly classifying customers.</a:t>
                </a:r>
              </a:p>
              <a:p>
                <a:pPr algn="just"/>
                <a:endParaRPr lang="en-CA" sz="1000" dirty="0"/>
              </a:p>
              <a:p>
                <a:endParaRPr lang="en-CA" dirty="0"/>
              </a:p>
              <a:p>
                <a:r>
                  <a:rPr lang="en-CA" dirty="0"/>
                  <a:t> </a:t>
                </a:r>
                <a:r>
                  <a:rPr lang="en-CA" b="1" dirty="0"/>
                  <a:t>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11029615" cy="4137177"/>
              </a:xfrm>
              <a:blipFill>
                <a:blip r:embed="rId2"/>
                <a:stretch>
                  <a:fillRect l="-806" r="-806"/>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796707338"/>
              </p:ext>
            </p:extLst>
          </p:nvPr>
        </p:nvGraphicFramePr>
        <p:xfrm>
          <a:off x="3393355" y="4602399"/>
          <a:ext cx="5405288" cy="1463040"/>
        </p:xfrm>
        <a:graphic>
          <a:graphicData uri="http://schemas.openxmlformats.org/drawingml/2006/table">
            <a:tbl>
              <a:tblPr firstRow="1" bandRow="1">
                <a:tableStyleId>{5C22544A-7EE6-4342-B048-85BDC9FD1C3A}</a:tableStyleId>
              </a:tblPr>
              <a:tblGrid>
                <a:gridCol w="2828856">
                  <a:extLst>
                    <a:ext uri="{9D8B030D-6E8A-4147-A177-3AD203B41FA5}">
                      <a16:colId xmlns:a16="http://schemas.microsoft.com/office/drawing/2014/main" xmlns="" val="20000"/>
                    </a:ext>
                  </a:extLst>
                </a:gridCol>
                <a:gridCol w="1297339">
                  <a:extLst>
                    <a:ext uri="{9D8B030D-6E8A-4147-A177-3AD203B41FA5}">
                      <a16:colId xmlns:a16="http://schemas.microsoft.com/office/drawing/2014/main" xmlns="" val="20001"/>
                    </a:ext>
                  </a:extLst>
                </a:gridCol>
                <a:gridCol w="1279093">
                  <a:extLst>
                    <a:ext uri="{9D8B030D-6E8A-4147-A177-3AD203B41FA5}">
                      <a16:colId xmlns:a16="http://schemas.microsoft.com/office/drawing/2014/main" xmlns="" val="20002"/>
                    </a:ext>
                  </a:extLst>
                </a:gridCol>
              </a:tblGrid>
              <a:tr h="162066">
                <a:tc>
                  <a:txBody>
                    <a:bodyPr/>
                    <a:lstStyle/>
                    <a:p>
                      <a:pPr algn="ctr"/>
                      <a:r>
                        <a:rPr lang="en-US" b="1" i="0" dirty="0">
                          <a:latin typeface="Dagny OT" panose="020B0504020201020104" pitchFamily="34" charset="77"/>
                          <a:ea typeface="Helvetica Light" charset="0"/>
                          <a:cs typeface="Helvetica Light" charset="0"/>
                        </a:rPr>
                        <a:t>Dataset</a:t>
                      </a:r>
                    </a:p>
                  </a:txBody>
                  <a:tcPr/>
                </a:tc>
                <a:tc>
                  <a:txBody>
                    <a:bodyPr/>
                    <a:lstStyle/>
                    <a:p>
                      <a:pPr algn="ctr"/>
                      <a:r>
                        <a:rPr lang="en-US" b="1" i="0" dirty="0">
                          <a:latin typeface="Dagny OT" panose="020B0504020201020104" pitchFamily="34" charset="77"/>
                          <a:ea typeface="Helvetica Light" charset="0"/>
                          <a:cs typeface="Helvetica Light" charset="0"/>
                        </a:rPr>
                        <a:t>Training</a:t>
                      </a:r>
                    </a:p>
                  </a:txBody>
                  <a:tcPr/>
                </a:tc>
                <a:tc>
                  <a:txBody>
                    <a:bodyPr/>
                    <a:lstStyle/>
                    <a:p>
                      <a:pPr algn="ctr"/>
                      <a:r>
                        <a:rPr lang="en-US" b="1" i="0" dirty="0">
                          <a:latin typeface="Dagny OT" panose="020B0504020201020104" pitchFamily="34" charset="77"/>
                          <a:ea typeface="Helvetica Light" charset="0"/>
                          <a:cs typeface="Helvetica Light" charset="0"/>
                        </a:rPr>
                        <a:t>Validation</a:t>
                      </a:r>
                    </a:p>
                  </a:txBody>
                  <a:tcPr/>
                </a:tc>
                <a:extLst>
                  <a:ext uri="{0D108BD9-81ED-4DB2-BD59-A6C34878D82A}">
                    <a16:rowId xmlns:a16="http://schemas.microsoft.com/office/drawing/2014/main" xmlns="" val="10000"/>
                  </a:ext>
                </a:extLst>
              </a:tr>
              <a:tr h="162066">
                <a:tc>
                  <a:txBody>
                    <a:bodyPr/>
                    <a:lstStyle/>
                    <a:p>
                      <a:pPr algn="ctr"/>
                      <a:r>
                        <a:rPr lang="en-US" b="0" i="0" dirty="0">
                          <a:solidFill>
                            <a:schemeClr val="tx2"/>
                          </a:solidFill>
                          <a:latin typeface="Dagny OT" panose="020B0504020201020104" pitchFamily="34" charset="77"/>
                          <a:ea typeface="Helvetica Light" charset="0"/>
                          <a:cs typeface="Helvetica Light" charset="0"/>
                        </a:rPr>
                        <a:t>Predictive Accuracy</a:t>
                      </a: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55.6%</a:t>
                      </a: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57.4%</a:t>
                      </a:r>
                    </a:p>
                  </a:txBody>
                  <a:tcPr/>
                </a:tc>
                <a:extLst>
                  <a:ext uri="{0D108BD9-81ED-4DB2-BD59-A6C34878D82A}">
                    <a16:rowId xmlns:a16="http://schemas.microsoft.com/office/drawing/2014/main" xmlns="" val="10001"/>
                  </a:ext>
                </a:extLst>
              </a:tr>
              <a:tr h="162066">
                <a:tc>
                  <a:txBody>
                    <a:bodyPr/>
                    <a:lstStyle/>
                    <a:p>
                      <a:pPr algn="ctr"/>
                      <a:r>
                        <a:rPr lang="en-US" b="0" i="0" dirty="0">
                          <a:solidFill>
                            <a:schemeClr val="tx2"/>
                          </a:solidFill>
                          <a:latin typeface="Dagny OT" panose="020B0504020201020104" pitchFamily="34" charset="77"/>
                          <a:ea typeface="Helvetica Light" charset="0"/>
                          <a:cs typeface="Helvetica Light" charset="0"/>
                        </a:rPr>
                        <a:t>Overall Accuracy</a:t>
                      </a: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90.6%</a:t>
                      </a: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91.2%</a:t>
                      </a:r>
                    </a:p>
                  </a:txBody>
                  <a:tcPr/>
                </a:tc>
                <a:extLst>
                  <a:ext uri="{0D108BD9-81ED-4DB2-BD59-A6C34878D82A}">
                    <a16:rowId xmlns:a16="http://schemas.microsoft.com/office/drawing/2014/main" xmlns="" val="10002"/>
                  </a:ext>
                </a:extLst>
              </a:tr>
              <a:tr h="162066">
                <a:tc>
                  <a:txBody>
                    <a:bodyPr/>
                    <a:lstStyle/>
                    <a:p>
                      <a:pPr algn="ctr"/>
                      <a:r>
                        <a:rPr lang="en-US" b="0" i="0" dirty="0">
                          <a:solidFill>
                            <a:schemeClr val="tx2"/>
                          </a:solidFill>
                          <a:latin typeface="Dagny OT" panose="020B0504020201020104" pitchFamily="34" charset="77"/>
                          <a:ea typeface="Helvetica Light" charset="0"/>
                          <a:cs typeface="Helvetica Light" charset="0"/>
                        </a:rPr>
                        <a:t>%</a:t>
                      </a:r>
                      <a:r>
                        <a:rPr lang="en-US" b="0" i="0" baseline="0" dirty="0">
                          <a:solidFill>
                            <a:schemeClr val="tx2"/>
                          </a:solidFill>
                          <a:latin typeface="Dagny OT" panose="020B0504020201020104" pitchFamily="34" charset="77"/>
                          <a:ea typeface="Helvetica Light" charset="0"/>
                          <a:cs typeface="Helvetica Light" charset="0"/>
                        </a:rPr>
                        <a:t> Classified as HVC</a:t>
                      </a:r>
                      <a:endParaRPr lang="en-US" b="0" i="0" dirty="0">
                        <a:solidFill>
                          <a:schemeClr val="tx2"/>
                        </a:solidFill>
                        <a:latin typeface="Dagny OT" panose="020B0504020201020104" pitchFamily="34" charset="77"/>
                        <a:ea typeface="Helvetica Light" charset="0"/>
                        <a:cs typeface="Helvetica Light" charset="0"/>
                      </a:endParaRP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10.6%</a:t>
                      </a:r>
                    </a:p>
                  </a:txBody>
                  <a:tcPr/>
                </a:tc>
                <a:tc>
                  <a:txBody>
                    <a:bodyPr/>
                    <a:lstStyle/>
                    <a:p>
                      <a:pPr algn="ctr"/>
                      <a:r>
                        <a:rPr lang="en-US" b="0" i="0" dirty="0">
                          <a:solidFill>
                            <a:schemeClr val="tx2"/>
                          </a:solidFill>
                          <a:latin typeface="Dagny OT" panose="020B0504020201020104" pitchFamily="34" charset="77"/>
                          <a:ea typeface="Helvetica Light" charset="0"/>
                          <a:cs typeface="Helvetica Light" charset="0"/>
                        </a:rPr>
                        <a:t>10.3%</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7503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12EB3C-BE8A-4D40-BDF4-661EE34FB9C8}"/>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Do you think the results of this case study are transferrable to other domains? </a:t>
            </a:r>
          </a:p>
          <a:p>
            <a:pPr algn="ctr"/>
            <a:endParaRPr lang="en-US" dirty="0">
              <a:ea typeface="Helvetica Light" charset="0"/>
              <a:cs typeface="Helvetica Light" charset="0"/>
            </a:endParaRPr>
          </a:p>
          <a:p>
            <a:r>
              <a:rPr lang="en-US" dirty="0">
                <a:ea typeface="Helvetica Light" charset="0"/>
                <a:cs typeface="Helvetica Light" charset="0"/>
              </a:rPr>
              <a:t>Would a similar MFFN provide the same level of predictive power in Canada? </a:t>
            </a:r>
          </a:p>
          <a:p>
            <a:pPr algn="ctr"/>
            <a:r>
              <a:rPr lang="en-US" dirty="0"/>
              <a:t> </a:t>
            </a:r>
          </a:p>
        </p:txBody>
      </p:sp>
    </p:spTree>
    <p:extLst>
      <p:ext uri="{BB962C8B-B14F-4D97-AF65-F5344CB8AC3E}">
        <p14:creationId xmlns:p14="http://schemas.microsoft.com/office/powerpoint/2010/main" val="16893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Deep Learning</a:t>
            </a:r>
          </a:p>
        </p:txBody>
      </p:sp>
      <p:sp>
        <p:nvSpPr>
          <p:cNvPr id="3" name="Text Placeholder 2"/>
          <p:cNvSpPr>
            <a:spLocks noGrp="1"/>
          </p:cNvSpPr>
          <p:nvPr>
            <p:ph type="body" idx="1"/>
          </p:nvPr>
        </p:nvSpPr>
        <p:spPr/>
        <p:txBody>
          <a:bodyPr>
            <a:normAutofit/>
          </a:bodyPr>
          <a:lstStyle/>
          <a:p>
            <a:r>
              <a:rPr lang="en-US" sz="1800" dirty="0">
                <a:latin typeface="Helvetica Light" charset="0"/>
                <a:ea typeface="Helvetica Light" charset="0"/>
                <a:cs typeface="Helvetica Light" charset="0"/>
              </a:rPr>
              <a:t>ARTIFICIAL INTELLIGENCE AND NEURAL NETWORKS</a:t>
            </a:r>
          </a:p>
        </p:txBody>
      </p:sp>
      <p:sp>
        <p:nvSpPr>
          <p:cNvPr id="4" name="Rectangle 3">
            <a:extLst>
              <a:ext uri="{FF2B5EF4-FFF2-40B4-BE49-F238E27FC236}">
                <a16:creationId xmlns:a16="http://schemas.microsoft.com/office/drawing/2014/main" xmlns="" id="{F217DF9C-7204-2640-BDB0-FA9BB07E3978}"/>
              </a:ext>
            </a:extLst>
          </p:cNvPr>
          <p:cNvSpPr/>
          <p:nvPr/>
        </p:nvSpPr>
        <p:spPr>
          <a:xfrm>
            <a:off x="581192" y="5356711"/>
            <a:ext cx="11029614" cy="861774"/>
          </a:xfrm>
          <a:prstGeom prst="rect">
            <a:avLst/>
          </a:prstGeom>
        </p:spPr>
        <p:txBody>
          <a:bodyPr wrap="square">
            <a:spAutoFit/>
          </a:bodyPr>
          <a:lstStyle/>
          <a:p>
            <a:pPr algn="ctr"/>
            <a:r>
              <a:rPr lang="en-CA" dirty="0">
                <a:solidFill>
                  <a:schemeClr val="bg1"/>
                </a:solidFill>
                <a:latin typeface="Dagny OT" panose="020B0504020201020104" pitchFamily="34" charset="77"/>
              </a:rPr>
              <a:t>“Humanity is on the verge of digital slavery at the hands of AI and biometric technologies. One way to prevent that is to develop inbuilt modules of deep feelings of love and compassion in the learning algorithms.”</a:t>
            </a:r>
          </a:p>
          <a:p>
            <a:pPr algn="r"/>
            <a:r>
              <a:rPr lang="en-CA" sz="1400" dirty="0">
                <a:solidFill>
                  <a:schemeClr val="bg1"/>
                </a:solidFill>
                <a:latin typeface="Dagny OT" panose="020B0504020201020104" pitchFamily="34" charset="77"/>
                <a:ea typeface="Helvetica Light" charset="0"/>
                <a:cs typeface="Helvetica Light" charset="0"/>
              </a:rPr>
              <a:t>(A. Ray)</a:t>
            </a:r>
            <a:endParaRPr lang="en-US" sz="1400" dirty="0">
              <a:solidFill>
                <a:schemeClr val="bg1"/>
              </a:solidFill>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12502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Networks</a:t>
            </a:r>
            <a:endParaRPr lang="en-US" sz="2800" b="1" dirty="0"/>
          </a:p>
        </p:txBody>
      </p:sp>
      <p:sp>
        <p:nvSpPr>
          <p:cNvPr id="8" name="Content Placeholder 2"/>
          <p:cNvSpPr>
            <a:spLocks noGrp="1"/>
          </p:cNvSpPr>
          <p:nvPr>
            <p:ph idx="1"/>
          </p:nvPr>
        </p:nvSpPr>
        <p:spPr/>
        <p:txBody>
          <a:bodyPr/>
          <a:lstStyle/>
          <a:p>
            <a:pPr algn="just">
              <a:lnSpc>
                <a:spcPct val="100000"/>
              </a:lnSpc>
            </a:pPr>
            <a:r>
              <a:rPr lang="en-US" dirty="0"/>
              <a:t>Deep Learning networks are simply ANNs with </a:t>
            </a:r>
            <a:r>
              <a:rPr lang="en-US" b="1" dirty="0"/>
              <a:t>a large number of hidden layers </a:t>
            </a:r>
            <a:r>
              <a:rPr lang="en-US" dirty="0"/>
              <a:t>(and various types of nodes)</a:t>
            </a:r>
          </a:p>
          <a:p>
            <a:pPr algn="just"/>
            <a:endParaRPr lang="en-US" sz="1000" dirty="0"/>
          </a:p>
          <a:p>
            <a:pPr algn="just"/>
            <a:r>
              <a:rPr lang="en-US" b="1" dirty="0"/>
              <a:t>Types:</a:t>
            </a:r>
          </a:p>
          <a:p>
            <a:pPr lvl="1"/>
            <a:r>
              <a:rPr lang="en-US" i="1" dirty="0"/>
              <a:t>Convolution Neural Networks</a:t>
            </a:r>
            <a:r>
              <a:rPr lang="en-US" dirty="0"/>
              <a:t/>
            </a:r>
            <a:br>
              <a:rPr lang="en-US" dirty="0"/>
            </a:br>
            <a:r>
              <a:rPr lang="en-US" sz="2000" dirty="0"/>
              <a:t>Handwritten digit recognition, 99.7% accuracy in 2013, Self-driving cars</a:t>
            </a:r>
          </a:p>
          <a:p>
            <a:pPr lvl="1"/>
            <a:r>
              <a:rPr lang="en-US" i="1" dirty="0"/>
              <a:t>Recurrent Neural Networks</a:t>
            </a:r>
            <a:r>
              <a:rPr lang="en-US" dirty="0"/>
              <a:t/>
            </a:r>
            <a:br>
              <a:rPr lang="en-US" dirty="0"/>
            </a:br>
            <a:r>
              <a:rPr lang="en-US" sz="2000" dirty="0"/>
              <a:t>Natural language processing (speech recognition, machine translation, etc.)</a:t>
            </a:r>
          </a:p>
          <a:p>
            <a:pPr lvl="1" algn="just"/>
            <a:r>
              <a:rPr lang="en-US" i="1" dirty="0" err="1"/>
              <a:t>Autoencoders</a:t>
            </a:r>
            <a:endParaRPr lang="en-US" i="1" dirty="0"/>
          </a:p>
          <a:p>
            <a:pPr lvl="1"/>
            <a:r>
              <a:rPr lang="en-US" i="1" dirty="0"/>
              <a:t>Restricted Boltzmann Machines</a:t>
            </a:r>
            <a:r>
              <a:rPr lang="en-US" dirty="0"/>
              <a:t/>
            </a:r>
            <a:br>
              <a:rPr lang="en-US" dirty="0"/>
            </a:br>
            <a:r>
              <a:rPr lang="en-US" sz="2000" dirty="0" err="1"/>
              <a:t>BellKor’s</a:t>
            </a:r>
            <a:r>
              <a:rPr lang="en-US" sz="2000" dirty="0"/>
              <a:t> Pragmatic Chaos, Netflix Prize, 2009</a:t>
            </a:r>
          </a:p>
        </p:txBody>
      </p:sp>
    </p:spTree>
    <p:extLst>
      <p:ext uri="{BB962C8B-B14F-4D97-AF65-F5344CB8AC3E}">
        <p14:creationId xmlns:p14="http://schemas.microsoft.com/office/powerpoint/2010/main" val="231458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0B5B628-894E-BE44-B59D-29827AD4624C}"/>
              </a:ext>
            </a:extLst>
          </p:cNvPr>
          <p:cNvSpPr/>
          <p:nvPr/>
        </p:nvSpPr>
        <p:spPr>
          <a:xfrm>
            <a:off x="369333" y="232756"/>
            <a:ext cx="11600994" cy="6594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6200000">
            <a:off x="-1876956" y="1876957"/>
            <a:ext cx="4123245"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a:t>
            </a:r>
            <a:r>
              <a:rPr lang="en-US" dirty="0" err="1">
                <a:solidFill>
                  <a:schemeClr val="tx2"/>
                </a:solidFill>
                <a:latin typeface="Dagny OT" panose="020B0504020201020104" pitchFamily="34" charset="77"/>
                <a:ea typeface="Helvetica Light" charset="0"/>
                <a:cs typeface="Helvetica Light" charset="0"/>
              </a:rPr>
              <a:t>Fjodor</a:t>
            </a:r>
            <a:r>
              <a:rPr lang="en-US" dirty="0">
                <a:solidFill>
                  <a:schemeClr val="tx2"/>
                </a:solidFill>
                <a:latin typeface="Dagny OT" panose="020B0504020201020104" pitchFamily="34" charset="77"/>
                <a:ea typeface="Helvetica Light" charset="0"/>
                <a:cs typeface="Helvetica Light" charset="0"/>
              </a:rPr>
              <a:t> van Veen, </a:t>
            </a:r>
            <a:r>
              <a:rPr lang="en-US" dirty="0">
                <a:latin typeface="Dagny OT" panose="020B0504020201020104" pitchFamily="34" charset="77"/>
                <a:ea typeface="Helvetica Light" charset="0"/>
                <a:cs typeface="Helvetica Light" charset="0"/>
                <a:hlinkClick r:id="rId2"/>
              </a:rPr>
              <a:t>Asimov Institute</a:t>
            </a:r>
            <a:r>
              <a:rPr lang="en-US" dirty="0">
                <a:solidFill>
                  <a:schemeClr val="tx2"/>
                </a:solidFill>
                <a:latin typeface="Dagny OT" panose="020B0504020201020104" pitchFamily="34" charset="77"/>
                <a:ea typeface="Helvetica Light" charset="0"/>
                <a:cs typeface="Helvetica Light" charset="0"/>
              </a:rPr>
              <a:t>, 2016]</a:t>
            </a:r>
          </a:p>
        </p:txBody>
      </p:sp>
      <p:pic>
        <p:nvPicPr>
          <p:cNvPr id="9" name="Content Placeholder 8"/>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658" t="3026" r="2378" b="1744"/>
          <a:stretch/>
        </p:blipFill>
        <p:spPr>
          <a:xfrm>
            <a:off x="619434" y="0"/>
            <a:ext cx="10766321" cy="6827423"/>
          </a:xfrm>
        </p:spPr>
      </p:pic>
    </p:spTree>
    <p:extLst>
      <p:ext uri="{BB962C8B-B14F-4D97-AF65-F5344CB8AC3E}">
        <p14:creationId xmlns:p14="http://schemas.microsoft.com/office/powerpoint/2010/main" val="37018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0F6ED08-0DB1-AB41-8A5D-EFE131714101}"/>
              </a:ext>
            </a:extLst>
          </p:cNvPr>
          <p:cNvSpPr/>
          <p:nvPr/>
        </p:nvSpPr>
        <p:spPr>
          <a:xfrm>
            <a:off x="369333" y="155181"/>
            <a:ext cx="11600994" cy="6594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12258" y="41079"/>
            <a:ext cx="8626132" cy="6807533"/>
          </a:xfrm>
        </p:spPr>
      </p:pic>
      <p:sp>
        <p:nvSpPr>
          <p:cNvPr id="6" name="Rectangle 5">
            <a:extLst>
              <a:ext uri="{FF2B5EF4-FFF2-40B4-BE49-F238E27FC236}">
                <a16:creationId xmlns:a16="http://schemas.microsoft.com/office/drawing/2014/main" xmlns="" id="{5B5DE0DC-41DC-594C-BAE6-71ABBBE97294}"/>
              </a:ext>
            </a:extLst>
          </p:cNvPr>
          <p:cNvSpPr/>
          <p:nvPr/>
        </p:nvSpPr>
        <p:spPr>
          <a:xfrm rot="16200000">
            <a:off x="-1876956" y="1876957"/>
            <a:ext cx="4123245"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a:t>
            </a:r>
            <a:r>
              <a:rPr lang="en-US" dirty="0" err="1">
                <a:solidFill>
                  <a:schemeClr val="tx2"/>
                </a:solidFill>
                <a:latin typeface="Dagny OT" panose="020B0504020201020104" pitchFamily="34" charset="77"/>
                <a:ea typeface="Helvetica Light" charset="0"/>
                <a:cs typeface="Helvetica Light" charset="0"/>
              </a:rPr>
              <a:t>Fjodor</a:t>
            </a:r>
            <a:r>
              <a:rPr lang="en-US" dirty="0">
                <a:solidFill>
                  <a:schemeClr val="tx2"/>
                </a:solidFill>
                <a:latin typeface="Dagny OT" panose="020B0504020201020104" pitchFamily="34" charset="77"/>
                <a:ea typeface="Helvetica Light" charset="0"/>
                <a:cs typeface="Helvetica Light" charset="0"/>
              </a:rPr>
              <a:t> van Veen, </a:t>
            </a:r>
            <a:r>
              <a:rPr lang="en-US" dirty="0">
                <a:latin typeface="Dagny OT" panose="020B0504020201020104" pitchFamily="34" charset="77"/>
                <a:ea typeface="Helvetica Light" charset="0"/>
                <a:cs typeface="Helvetica Light" charset="0"/>
                <a:hlinkClick r:id="rId3"/>
              </a:rPr>
              <a:t>Asimov Institute</a:t>
            </a:r>
            <a:r>
              <a:rPr lang="en-US" dirty="0">
                <a:solidFill>
                  <a:schemeClr val="tx2"/>
                </a:solidFill>
                <a:latin typeface="Dagny OT" panose="020B0504020201020104" pitchFamily="34" charset="77"/>
                <a:ea typeface="Helvetica Light" charset="0"/>
                <a:cs typeface="Helvetica Light" charset="0"/>
              </a:rPr>
              <a:t>, 2016]</a:t>
            </a:r>
          </a:p>
        </p:txBody>
      </p:sp>
    </p:spTree>
    <p:extLst>
      <p:ext uri="{BB962C8B-B14F-4D97-AF65-F5344CB8AC3E}">
        <p14:creationId xmlns:p14="http://schemas.microsoft.com/office/powerpoint/2010/main" val="261187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A Brief History of A.I.</a:t>
            </a:r>
          </a:p>
        </p:txBody>
      </p:sp>
      <p:sp>
        <p:nvSpPr>
          <p:cNvPr id="5" name="Text Placeholder 4">
            <a:extLst>
              <a:ext uri="{FF2B5EF4-FFF2-40B4-BE49-F238E27FC236}">
                <a16:creationId xmlns:a16="http://schemas.microsoft.com/office/drawing/2014/main" xmlns="" id="{293145FB-7FF6-5445-9640-A7DC60E243D3}"/>
              </a:ext>
            </a:extLst>
          </p:cNvPr>
          <p:cNvSpPr>
            <a:spLocks noGrp="1"/>
          </p:cNvSpPr>
          <p:nvPr>
            <p:ph type="body" idx="1"/>
          </p:nvPr>
        </p:nvSpPr>
        <p:spPr/>
        <p:txBody>
          <a:bodyPr/>
          <a:lstStyle/>
          <a:p>
            <a:r>
              <a:rPr lang="en-US" dirty="0"/>
              <a:t>Artificial intelligence and </a:t>
            </a:r>
            <a:r>
              <a:rPr lang="en-US" dirty="0" err="1"/>
              <a:t>neurAL</a:t>
            </a:r>
            <a:r>
              <a:rPr lang="en-US" dirty="0"/>
              <a:t> NETWORKS</a:t>
            </a:r>
          </a:p>
        </p:txBody>
      </p:sp>
      <p:sp>
        <p:nvSpPr>
          <p:cNvPr id="4" name="Rectangle 3">
            <a:extLst>
              <a:ext uri="{FF2B5EF4-FFF2-40B4-BE49-F238E27FC236}">
                <a16:creationId xmlns:a16="http://schemas.microsoft.com/office/drawing/2014/main" xmlns="" id="{EB904A63-98A7-6749-AF28-D32BD394C738}"/>
              </a:ext>
            </a:extLst>
          </p:cNvPr>
          <p:cNvSpPr/>
          <p:nvPr/>
        </p:nvSpPr>
        <p:spPr>
          <a:xfrm>
            <a:off x="3048000" y="5341263"/>
            <a:ext cx="6096000" cy="861774"/>
          </a:xfrm>
          <a:prstGeom prst="rect">
            <a:avLst/>
          </a:prstGeom>
        </p:spPr>
        <p:txBody>
          <a:bodyPr>
            <a:spAutoFit/>
          </a:bodyPr>
          <a:lstStyle/>
          <a:p>
            <a:r>
              <a:rPr lang="en-US" dirty="0">
                <a:solidFill>
                  <a:schemeClr val="bg1"/>
                </a:solidFill>
                <a:latin typeface="Dagny OT" panose="020B0504020201020104" pitchFamily="34" charset="77"/>
              </a:rPr>
              <a:t>Q: How many legs does a cat have if you call the tail a leg?</a:t>
            </a:r>
          </a:p>
          <a:p>
            <a:r>
              <a:rPr lang="en-US" dirty="0">
                <a:solidFill>
                  <a:schemeClr val="bg1"/>
                </a:solidFill>
                <a:latin typeface="Dagny OT" panose="020B0504020201020104" pitchFamily="34" charset="77"/>
              </a:rPr>
              <a:t>A: Four. Calling the tail a leg doesn’t make it a leg.</a:t>
            </a:r>
          </a:p>
          <a:p>
            <a:pPr algn="r"/>
            <a:r>
              <a:rPr lang="en-US" sz="1400" dirty="0">
                <a:solidFill>
                  <a:schemeClr val="bg1"/>
                </a:solidFill>
                <a:latin typeface="Dagny OT" panose="020B0504020201020104" pitchFamily="34" charset="77"/>
              </a:rPr>
              <a:t>(old riddle, attributed to Abraham Lincoln)</a:t>
            </a:r>
          </a:p>
        </p:txBody>
      </p:sp>
    </p:spTree>
    <p:extLst>
      <p:ext uri="{BB962C8B-B14F-4D97-AF65-F5344CB8AC3E}">
        <p14:creationId xmlns:p14="http://schemas.microsoft.com/office/powerpoint/2010/main" val="12068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endParaRPr lang="en-US" sz="2800" b="1" dirty="0"/>
          </a:p>
        </p:txBody>
      </p:sp>
      <p:sp>
        <p:nvSpPr>
          <p:cNvPr id="8" name="Content Placeholder 2"/>
          <p:cNvSpPr>
            <a:spLocks noGrp="1"/>
          </p:cNvSpPr>
          <p:nvPr>
            <p:ph idx="1"/>
          </p:nvPr>
        </p:nvSpPr>
        <p:spPr>
          <a:xfrm>
            <a:off x="581192" y="2180496"/>
            <a:ext cx="5786357" cy="4140767"/>
          </a:xfrm>
        </p:spPr>
        <p:txBody>
          <a:bodyPr/>
          <a:lstStyle/>
          <a:p>
            <a:pPr algn="just">
              <a:lnSpc>
                <a:spcPct val="100000"/>
              </a:lnSpc>
            </a:pPr>
            <a:r>
              <a:rPr lang="en-US" dirty="0"/>
              <a:t>Require </a:t>
            </a:r>
            <a:r>
              <a:rPr lang="en-US" b="1" dirty="0"/>
              <a:t>large</a:t>
            </a:r>
            <a:r>
              <a:rPr lang="en-US" dirty="0"/>
              <a:t>, </a:t>
            </a:r>
            <a:r>
              <a:rPr lang="en-US" b="1" dirty="0"/>
              <a:t>diverse</a:t>
            </a:r>
            <a:r>
              <a:rPr lang="en-US" dirty="0"/>
              <a:t>, and </a:t>
            </a:r>
            <a:r>
              <a:rPr lang="en-US" b="1" dirty="0"/>
              <a:t>correctly labeled </a:t>
            </a:r>
            <a:r>
              <a:rPr lang="en-US" dirty="0"/>
              <a:t>training sets.</a:t>
            </a:r>
          </a:p>
          <a:p>
            <a:pPr algn="just">
              <a:lnSpc>
                <a:spcPct val="100000"/>
              </a:lnSpc>
            </a:pPr>
            <a:endParaRPr lang="en-US" sz="500" dirty="0"/>
          </a:p>
          <a:p>
            <a:pPr algn="just">
              <a:lnSpc>
                <a:spcPct val="100000"/>
              </a:lnSpc>
            </a:pPr>
            <a:r>
              <a:rPr lang="en-US" dirty="0"/>
              <a:t>Accurate on average, but they can still be </a:t>
            </a:r>
            <a:r>
              <a:rPr lang="en-US" b="1" dirty="0"/>
              <a:t>spectacularly</a:t>
            </a:r>
            <a:r>
              <a:rPr lang="en-US" dirty="0"/>
              <a:t> wrong. </a:t>
            </a:r>
            <a:endParaRPr lang="en-US" sz="800" dirty="0"/>
          </a:p>
          <a:p>
            <a:pPr algn="just">
              <a:lnSpc>
                <a:spcPct val="100000"/>
              </a:lnSpc>
            </a:pPr>
            <a:endParaRPr lang="en-US" sz="500" dirty="0"/>
          </a:p>
          <a:p>
            <a:pPr algn="just">
              <a:lnSpc>
                <a:spcPct val="100000"/>
              </a:lnSpc>
            </a:pPr>
            <a:r>
              <a:rPr lang="en-US" dirty="0"/>
              <a:t>They can be “hacked” (NFL).</a:t>
            </a:r>
          </a:p>
          <a:p>
            <a:pPr algn="just">
              <a:lnSpc>
                <a:spcPct val="100000"/>
              </a:lnSpc>
            </a:pPr>
            <a:endParaRPr lang="en-US" dirty="0"/>
          </a:p>
          <a:p>
            <a:pPr algn="just"/>
            <a:endParaRPr lang="en-US" sz="8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198"/>
          <a:stretch/>
        </p:blipFill>
        <p:spPr>
          <a:xfrm>
            <a:off x="6481348" y="2517056"/>
            <a:ext cx="5256223" cy="2720382"/>
          </a:xfrm>
          <a:prstGeom prst="rect">
            <a:avLst/>
          </a:prstGeom>
        </p:spPr>
      </p:pic>
      <p:sp>
        <p:nvSpPr>
          <p:cNvPr id="5" name="Content Placeholder 2"/>
          <p:cNvSpPr txBox="1">
            <a:spLocks/>
          </p:cNvSpPr>
          <p:nvPr/>
        </p:nvSpPr>
        <p:spPr>
          <a:xfrm>
            <a:off x="589504" y="5349095"/>
            <a:ext cx="11029615" cy="927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2400" dirty="0">
                <a:solidFill>
                  <a:schemeClr val="tx2"/>
                </a:solidFill>
                <a:latin typeface="Dagny OT" panose="020B0504020201020104" pitchFamily="34" charset="77"/>
              </a:rPr>
              <a:t>Humans don’t need that much labeled data to make decisions: so </a:t>
            </a:r>
            <a:r>
              <a:rPr lang="en-US" sz="2400" b="1" dirty="0">
                <a:solidFill>
                  <a:schemeClr val="tx2"/>
                </a:solidFill>
                <a:latin typeface="Dagny OT" panose="020B0504020201020104" pitchFamily="34" charset="77"/>
              </a:rPr>
              <a:t>what’s really going on under the hood</a:t>
            </a:r>
            <a:r>
              <a:rPr lang="en-US" sz="2400" dirty="0">
                <a:solidFill>
                  <a:schemeClr val="tx2"/>
                </a:solidFill>
                <a:latin typeface="Dagny OT" panose="020B0504020201020104" pitchFamily="34" charset="77"/>
              </a:rPr>
              <a:t>? (3</a:t>
            </a:r>
            <a:r>
              <a:rPr lang="en-US" sz="2400" baseline="30000" dirty="0">
                <a:solidFill>
                  <a:schemeClr val="tx2"/>
                </a:solidFill>
                <a:latin typeface="Dagny OT" panose="020B0504020201020104" pitchFamily="34" charset="77"/>
              </a:rPr>
              <a:t>rd</a:t>
            </a:r>
            <a:r>
              <a:rPr lang="en-US" sz="2400" dirty="0">
                <a:solidFill>
                  <a:schemeClr val="tx2"/>
                </a:solidFill>
                <a:latin typeface="Dagny OT" panose="020B0504020201020104" pitchFamily="34" charset="77"/>
              </a:rPr>
              <a:t> AI Winter?) </a:t>
            </a:r>
          </a:p>
        </p:txBody>
      </p:sp>
      <p:sp>
        <p:nvSpPr>
          <p:cNvPr id="4" name="Rectangle 3"/>
          <p:cNvSpPr/>
          <p:nvPr/>
        </p:nvSpPr>
        <p:spPr>
          <a:xfrm>
            <a:off x="8997512" y="-11379"/>
            <a:ext cx="3194488" cy="369332"/>
          </a:xfrm>
          <a:prstGeom prst="rect">
            <a:avLst/>
          </a:prstGeom>
        </p:spPr>
        <p:txBody>
          <a:bodyPr wrap="square">
            <a:spAutoFit/>
          </a:bodyPr>
          <a:lstStyle/>
          <a:p>
            <a:pPr algn="r"/>
            <a:r>
              <a:rPr lang="en-US" dirty="0">
                <a:solidFill>
                  <a:schemeClr val="tx2"/>
                </a:solidFill>
                <a:latin typeface="Dagny OT" panose="020B0504020201020104" pitchFamily="34" charset="77"/>
                <a:ea typeface="Helvetica Light" charset="0"/>
                <a:cs typeface="Helvetica Light" charset="0"/>
              </a:rPr>
              <a:t>[@</a:t>
            </a:r>
            <a:r>
              <a:rPr lang="en-US" dirty="0" err="1">
                <a:solidFill>
                  <a:schemeClr val="tx2"/>
                </a:solidFill>
                <a:latin typeface="Dagny OT" panose="020B0504020201020104" pitchFamily="34" charset="77"/>
                <a:ea typeface="Helvetica Light" charset="0"/>
                <a:cs typeface="Helvetica Light" charset="0"/>
              </a:rPr>
              <a:t>samim</a:t>
            </a:r>
            <a:r>
              <a:rPr lang="en-US" dirty="0">
                <a:solidFill>
                  <a:schemeClr val="tx2"/>
                </a:solidFill>
                <a:latin typeface="Dagny OT" panose="020B0504020201020104" pitchFamily="34" charset="77"/>
                <a:ea typeface="Helvetica Light" charset="0"/>
                <a:cs typeface="Helvetica Light" charset="0"/>
              </a:rPr>
              <a:t>, </a:t>
            </a:r>
            <a:r>
              <a:rPr lang="en-US" dirty="0" err="1">
                <a:latin typeface="Dagny OT" panose="020B0504020201020104" pitchFamily="34" charset="77"/>
                <a:ea typeface="Helvetica Light" charset="0"/>
                <a:cs typeface="Helvetica Light" charset="0"/>
                <a:hlinkClick r:id="rId3"/>
              </a:rPr>
              <a:t>medium.com</a:t>
            </a:r>
            <a:r>
              <a:rPr lang="en-US" dirty="0">
                <a:solidFill>
                  <a:schemeClr val="tx2"/>
                </a:solidFill>
                <a:latin typeface="Dagny OT" panose="020B0504020201020104" pitchFamily="34" charset="77"/>
                <a:ea typeface="Helvetica Light" charset="0"/>
                <a:cs typeface="Helvetica Light" charset="0"/>
              </a:rPr>
              <a:t>]</a:t>
            </a:r>
          </a:p>
        </p:txBody>
      </p:sp>
      <p:sp>
        <p:nvSpPr>
          <p:cNvPr id="6" name="Rectangle 5">
            <a:extLst>
              <a:ext uri="{FF2B5EF4-FFF2-40B4-BE49-F238E27FC236}">
                <a16:creationId xmlns:a16="http://schemas.microsoft.com/office/drawing/2014/main" xmlns="" id="{39D78FE1-1793-FD4D-9546-C3541F9EA0F3}"/>
              </a:ext>
            </a:extLst>
          </p:cNvPr>
          <p:cNvSpPr/>
          <p:nvPr/>
        </p:nvSpPr>
        <p:spPr>
          <a:xfrm>
            <a:off x="6550429" y="2601884"/>
            <a:ext cx="3258589" cy="207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0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endParaRPr lang="en-US" sz="2800" b="1" dirty="0"/>
          </a:p>
        </p:txBody>
      </p:sp>
      <p:sp>
        <p:nvSpPr>
          <p:cNvPr id="8" name="Content Placeholder 2"/>
          <p:cNvSpPr>
            <a:spLocks noGrp="1"/>
          </p:cNvSpPr>
          <p:nvPr>
            <p:ph idx="1"/>
          </p:nvPr>
        </p:nvSpPr>
        <p:spPr>
          <a:xfrm>
            <a:off x="581192" y="2180496"/>
            <a:ext cx="5786357" cy="4140767"/>
          </a:xfrm>
        </p:spPr>
        <p:txBody>
          <a:bodyPr/>
          <a:lstStyle/>
          <a:p>
            <a:pPr algn="just">
              <a:lnSpc>
                <a:spcPct val="100000"/>
              </a:lnSpc>
            </a:pPr>
            <a:r>
              <a:rPr lang="en-US" dirty="0"/>
              <a:t>Require </a:t>
            </a:r>
            <a:r>
              <a:rPr lang="en-US" b="1" dirty="0"/>
              <a:t>large</a:t>
            </a:r>
            <a:r>
              <a:rPr lang="en-US" dirty="0"/>
              <a:t>, </a:t>
            </a:r>
            <a:r>
              <a:rPr lang="en-US" b="1" dirty="0"/>
              <a:t>diverse</a:t>
            </a:r>
            <a:r>
              <a:rPr lang="en-US" dirty="0"/>
              <a:t>, and </a:t>
            </a:r>
            <a:r>
              <a:rPr lang="en-US" b="1" dirty="0"/>
              <a:t>correctly labeled </a:t>
            </a:r>
            <a:r>
              <a:rPr lang="en-US" dirty="0"/>
              <a:t>training sets.</a:t>
            </a:r>
          </a:p>
          <a:p>
            <a:pPr algn="just">
              <a:lnSpc>
                <a:spcPct val="100000"/>
              </a:lnSpc>
            </a:pPr>
            <a:endParaRPr lang="en-US" sz="500" dirty="0"/>
          </a:p>
          <a:p>
            <a:pPr algn="just">
              <a:lnSpc>
                <a:spcPct val="100000"/>
              </a:lnSpc>
            </a:pPr>
            <a:r>
              <a:rPr lang="en-US" dirty="0"/>
              <a:t>Accurate on average, but they can still be </a:t>
            </a:r>
            <a:r>
              <a:rPr lang="en-US" b="1" dirty="0"/>
              <a:t>spectacularly</a:t>
            </a:r>
            <a:r>
              <a:rPr lang="en-US" dirty="0"/>
              <a:t> wrong. </a:t>
            </a:r>
            <a:endParaRPr lang="en-US" sz="800" dirty="0"/>
          </a:p>
          <a:p>
            <a:pPr algn="just">
              <a:lnSpc>
                <a:spcPct val="100000"/>
              </a:lnSpc>
            </a:pPr>
            <a:endParaRPr lang="en-US" sz="500" dirty="0"/>
          </a:p>
          <a:p>
            <a:pPr algn="just">
              <a:lnSpc>
                <a:spcPct val="100000"/>
              </a:lnSpc>
            </a:pPr>
            <a:r>
              <a:rPr lang="en-US" dirty="0"/>
              <a:t>They can be “hacked” (NFL).</a:t>
            </a:r>
          </a:p>
          <a:p>
            <a:pPr algn="just">
              <a:lnSpc>
                <a:spcPct val="100000"/>
              </a:lnSpc>
            </a:pPr>
            <a:endParaRPr lang="en-US" dirty="0"/>
          </a:p>
          <a:p>
            <a:pPr algn="just"/>
            <a:endParaRPr lang="en-US" sz="8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198"/>
          <a:stretch/>
        </p:blipFill>
        <p:spPr>
          <a:xfrm>
            <a:off x="6481348" y="2517056"/>
            <a:ext cx="5256223" cy="2720382"/>
          </a:xfrm>
          <a:prstGeom prst="rect">
            <a:avLst/>
          </a:prstGeom>
        </p:spPr>
      </p:pic>
      <p:sp>
        <p:nvSpPr>
          <p:cNvPr id="5" name="Content Placeholder 2"/>
          <p:cNvSpPr txBox="1">
            <a:spLocks/>
          </p:cNvSpPr>
          <p:nvPr/>
        </p:nvSpPr>
        <p:spPr>
          <a:xfrm>
            <a:off x="589504" y="5349095"/>
            <a:ext cx="11029615" cy="927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2400" dirty="0">
                <a:solidFill>
                  <a:schemeClr val="tx2"/>
                </a:solidFill>
                <a:latin typeface="Dagny OT" panose="020B0504020201020104" pitchFamily="34" charset="77"/>
              </a:rPr>
              <a:t>Humans don’t need that much labeled data to make decisions: so </a:t>
            </a:r>
            <a:r>
              <a:rPr lang="en-US" sz="2400" b="1" dirty="0">
                <a:solidFill>
                  <a:schemeClr val="tx2"/>
                </a:solidFill>
                <a:latin typeface="Dagny OT" panose="020B0504020201020104" pitchFamily="34" charset="77"/>
              </a:rPr>
              <a:t>what’s really going on under the hood</a:t>
            </a:r>
            <a:r>
              <a:rPr lang="en-US" sz="2400" dirty="0">
                <a:solidFill>
                  <a:schemeClr val="tx2"/>
                </a:solidFill>
                <a:latin typeface="Dagny OT" panose="020B0504020201020104" pitchFamily="34" charset="77"/>
              </a:rPr>
              <a:t>? (3</a:t>
            </a:r>
            <a:r>
              <a:rPr lang="en-US" sz="2400" baseline="30000" dirty="0">
                <a:solidFill>
                  <a:schemeClr val="tx2"/>
                </a:solidFill>
                <a:latin typeface="Dagny OT" panose="020B0504020201020104" pitchFamily="34" charset="77"/>
              </a:rPr>
              <a:t>rd</a:t>
            </a:r>
            <a:r>
              <a:rPr lang="en-US" sz="2400" dirty="0">
                <a:solidFill>
                  <a:schemeClr val="tx2"/>
                </a:solidFill>
                <a:latin typeface="Dagny OT" panose="020B0504020201020104" pitchFamily="34" charset="77"/>
              </a:rPr>
              <a:t> AI Winter?) </a:t>
            </a:r>
          </a:p>
        </p:txBody>
      </p:sp>
      <p:sp>
        <p:nvSpPr>
          <p:cNvPr id="4" name="Rectangle 3"/>
          <p:cNvSpPr/>
          <p:nvPr/>
        </p:nvSpPr>
        <p:spPr>
          <a:xfrm>
            <a:off x="8997512" y="-11379"/>
            <a:ext cx="3194488" cy="369332"/>
          </a:xfrm>
          <a:prstGeom prst="rect">
            <a:avLst/>
          </a:prstGeom>
        </p:spPr>
        <p:txBody>
          <a:bodyPr wrap="square">
            <a:spAutoFit/>
          </a:bodyPr>
          <a:lstStyle/>
          <a:p>
            <a:pPr algn="r"/>
            <a:r>
              <a:rPr lang="en-US" dirty="0">
                <a:solidFill>
                  <a:schemeClr val="tx2"/>
                </a:solidFill>
                <a:latin typeface="Dagny OT" panose="020B0504020201020104" pitchFamily="34" charset="77"/>
                <a:ea typeface="Helvetica Light" charset="0"/>
                <a:cs typeface="Helvetica Light" charset="0"/>
              </a:rPr>
              <a:t>[@</a:t>
            </a:r>
            <a:r>
              <a:rPr lang="en-US" dirty="0" err="1">
                <a:solidFill>
                  <a:schemeClr val="tx2"/>
                </a:solidFill>
                <a:latin typeface="Dagny OT" panose="020B0504020201020104" pitchFamily="34" charset="77"/>
                <a:ea typeface="Helvetica Light" charset="0"/>
                <a:cs typeface="Helvetica Light" charset="0"/>
              </a:rPr>
              <a:t>samim</a:t>
            </a:r>
            <a:r>
              <a:rPr lang="en-US" dirty="0">
                <a:solidFill>
                  <a:schemeClr val="tx2"/>
                </a:solidFill>
                <a:latin typeface="Dagny OT" panose="020B0504020201020104" pitchFamily="34" charset="77"/>
                <a:ea typeface="Helvetica Light" charset="0"/>
                <a:cs typeface="Helvetica Light" charset="0"/>
              </a:rPr>
              <a:t>, </a:t>
            </a:r>
            <a:r>
              <a:rPr lang="en-US" dirty="0" err="1">
                <a:latin typeface="Dagny OT" panose="020B0504020201020104" pitchFamily="34" charset="77"/>
                <a:ea typeface="Helvetica Light" charset="0"/>
                <a:cs typeface="Helvetica Light" charset="0"/>
                <a:hlinkClick r:id="rId3"/>
              </a:rPr>
              <a:t>medium.com</a:t>
            </a:r>
            <a:r>
              <a:rPr lang="en-US"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402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D4D8F-358C-364A-ABEC-DE69D21407F9}"/>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How do we align autonomous A.I. goals with human/cultural values? </a:t>
            </a:r>
          </a:p>
        </p:txBody>
      </p:sp>
    </p:spTree>
    <p:extLst>
      <p:ext uri="{BB962C8B-B14F-4D97-AF65-F5344CB8AC3E}">
        <p14:creationId xmlns:p14="http://schemas.microsoft.com/office/powerpoint/2010/main" val="8592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SUPPLEMENTAL MATERIAL</a:t>
            </a:r>
          </a:p>
        </p:txBody>
      </p:sp>
      <p:sp>
        <p:nvSpPr>
          <p:cNvPr id="4" name="Text Placeholder 3">
            <a:extLst>
              <a:ext uri="{FF2B5EF4-FFF2-40B4-BE49-F238E27FC236}">
                <a16:creationId xmlns:a16="http://schemas.microsoft.com/office/drawing/2014/main" xmlns="" id="{E6E7E1BE-11EE-D045-A45D-59CFBB675FF2}"/>
              </a:ext>
            </a:extLst>
          </p:cNvPr>
          <p:cNvSpPr>
            <a:spLocks noGrp="1"/>
          </p:cNvSpPr>
          <p:nvPr>
            <p:ph type="body" idx="1"/>
          </p:nvPr>
        </p:nvSpPr>
        <p:spPr/>
        <p:txBody>
          <a:bodyPr/>
          <a:lstStyle/>
          <a:p>
            <a:r>
              <a:rPr lang="en-US" dirty="0"/>
              <a:t>ARTIFICIAL INTELLIGENCE AND NEURAL NETWORKS</a:t>
            </a:r>
          </a:p>
        </p:txBody>
      </p:sp>
    </p:spTree>
    <p:extLst>
      <p:ext uri="{BB962C8B-B14F-4D97-AF65-F5344CB8AC3E}">
        <p14:creationId xmlns:p14="http://schemas.microsoft.com/office/powerpoint/2010/main" val="35779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Timeline</a:t>
            </a:r>
          </a:p>
        </p:txBody>
      </p:sp>
      <p:sp>
        <p:nvSpPr>
          <p:cNvPr id="3" name="Content Placeholder 2"/>
          <p:cNvSpPr>
            <a:spLocks noGrp="1"/>
          </p:cNvSpPr>
          <p:nvPr>
            <p:ph idx="1"/>
          </p:nvPr>
        </p:nvSpPr>
        <p:spPr/>
        <p:txBody>
          <a:bodyPr>
            <a:normAutofit/>
          </a:bodyPr>
          <a:lstStyle/>
          <a:p>
            <a:r>
              <a:rPr lang="en-US" b="1" dirty="0"/>
              <a:t>First AI Winter </a:t>
            </a:r>
            <a:r>
              <a:rPr lang="en-US" dirty="0"/>
              <a:t>(1974 </a:t>
            </a:r>
            <a:r>
              <a:rPr lang="mr-IN" dirty="0"/>
              <a:t>–</a:t>
            </a:r>
            <a:r>
              <a:rPr lang="en-CA" dirty="0"/>
              <a:t> </a:t>
            </a:r>
            <a:r>
              <a:rPr lang="en-US" dirty="0"/>
              <a:t>1980)</a:t>
            </a:r>
          </a:p>
          <a:p>
            <a:pPr marL="1087200" lvl="1" indent="-457200" algn="just">
              <a:buSzPct val="100000"/>
              <a:buFont typeface="Wingdings" charset="2"/>
              <a:buChar char="§"/>
            </a:pPr>
            <a:r>
              <a:rPr lang="en-US" dirty="0"/>
              <a:t>High expectations but next to nothing to show for them</a:t>
            </a:r>
          </a:p>
          <a:p>
            <a:pPr marL="1087200" lvl="1" indent="-457200" algn="just">
              <a:buSzPct val="100000"/>
              <a:buFont typeface="Wingdings" charset="2"/>
              <a:buChar char="§"/>
            </a:pPr>
            <a:r>
              <a:rPr lang="en-US" dirty="0"/>
              <a:t>Lack of computing power, funding withdrawn</a:t>
            </a:r>
            <a:endParaRPr lang="en-US" sz="1400" dirty="0"/>
          </a:p>
          <a:p>
            <a:pPr algn="just"/>
            <a:endParaRPr lang="en-US" sz="1000" dirty="0"/>
          </a:p>
          <a:p>
            <a:pPr algn="just"/>
            <a:r>
              <a:rPr lang="en-US" b="1" dirty="0"/>
              <a:t>Revival</a:t>
            </a:r>
          </a:p>
          <a:p>
            <a:pPr marL="1087200" lvl="1" indent="-457200" algn="just">
              <a:buSzPct val="100000"/>
              <a:buFont typeface="Wingdings" charset="2"/>
              <a:buChar char="§"/>
            </a:pPr>
            <a:r>
              <a:rPr lang="en-US" dirty="0"/>
              <a:t>Japan’s Fifth Generation Project (1982 </a:t>
            </a:r>
            <a:r>
              <a:rPr lang="mr-IN" dirty="0"/>
              <a:t>–</a:t>
            </a:r>
            <a:r>
              <a:rPr lang="en-CA" dirty="0"/>
              <a:t> </a:t>
            </a:r>
            <a:r>
              <a:rPr lang="en-US" dirty="0"/>
              <a:t>1992)</a:t>
            </a:r>
          </a:p>
          <a:p>
            <a:pPr marL="1087200" lvl="1" indent="-457200" algn="just">
              <a:buSzPct val="100000"/>
              <a:buFont typeface="Wingdings" charset="2"/>
              <a:buChar char="§"/>
            </a:pPr>
            <a:r>
              <a:rPr lang="en-US" dirty="0"/>
              <a:t>Defense Advanced Research Projects Agency funding (1983)</a:t>
            </a:r>
          </a:p>
          <a:p>
            <a:pPr marL="1087200" lvl="1" indent="-457200" algn="just">
              <a:buSzPct val="100000"/>
              <a:buFont typeface="Wingdings" charset="2"/>
              <a:buChar char="§"/>
            </a:pPr>
            <a:r>
              <a:rPr lang="en-US" b="1" i="1" dirty="0"/>
              <a:t>Backpropagation</a:t>
            </a:r>
            <a:r>
              <a:rPr lang="en-US" dirty="0"/>
              <a:t> (1985)</a:t>
            </a:r>
          </a:p>
          <a:p>
            <a:pPr marL="1087200" lvl="1" indent="-457200" algn="just">
              <a:buSzPct val="100000"/>
              <a:buFont typeface="Wingdings" charset="2"/>
              <a:buChar char="§"/>
            </a:pPr>
            <a:r>
              <a:rPr lang="en-US" dirty="0"/>
              <a:t>1</a:t>
            </a:r>
            <a:r>
              <a:rPr lang="en-US" baseline="30000" dirty="0"/>
              <a:t>st</a:t>
            </a:r>
            <a:r>
              <a:rPr lang="en-US" dirty="0"/>
              <a:t> IEEE Conference (1987) </a:t>
            </a:r>
            <a:endParaRPr lang="en-US" sz="1400" dirty="0"/>
          </a:p>
        </p:txBody>
      </p:sp>
    </p:spTree>
    <p:extLst>
      <p:ext uri="{BB962C8B-B14F-4D97-AF65-F5344CB8AC3E}">
        <p14:creationId xmlns:p14="http://schemas.microsoft.com/office/powerpoint/2010/main" val="221891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Timeline</a:t>
            </a:r>
          </a:p>
        </p:txBody>
      </p:sp>
      <p:sp>
        <p:nvSpPr>
          <p:cNvPr id="3" name="Content Placeholder 2"/>
          <p:cNvSpPr>
            <a:spLocks noGrp="1"/>
          </p:cNvSpPr>
          <p:nvPr>
            <p:ph idx="1"/>
          </p:nvPr>
        </p:nvSpPr>
        <p:spPr/>
        <p:txBody>
          <a:bodyPr>
            <a:normAutofit/>
          </a:bodyPr>
          <a:lstStyle/>
          <a:p>
            <a:r>
              <a:rPr lang="en-US" b="1" dirty="0"/>
              <a:t>Second AI Winter </a:t>
            </a:r>
            <a:r>
              <a:rPr lang="en-US" dirty="0"/>
              <a:t>(1987 </a:t>
            </a:r>
            <a:r>
              <a:rPr lang="mr-IN" dirty="0"/>
              <a:t>–</a:t>
            </a:r>
            <a:r>
              <a:rPr lang="en-CA" dirty="0"/>
              <a:t> </a:t>
            </a:r>
            <a:r>
              <a:rPr lang="en-US" dirty="0"/>
              <a:t>1993)</a:t>
            </a:r>
          </a:p>
          <a:p>
            <a:pPr marL="1087200" lvl="1" indent="-457200" algn="just">
              <a:buSzPct val="100000"/>
              <a:buFont typeface="Wingdings" charset="2"/>
              <a:buChar char="§"/>
            </a:pPr>
            <a:r>
              <a:rPr lang="en-US" dirty="0"/>
              <a:t>Expensive to maintain; massive funding cuts</a:t>
            </a:r>
          </a:p>
          <a:p>
            <a:pPr marL="1087200" lvl="1" indent="-457200" algn="just">
              <a:buSzPct val="100000"/>
              <a:buFont typeface="Wingdings" charset="2"/>
              <a:buChar char="§"/>
            </a:pPr>
            <a:r>
              <a:rPr lang="en-US" dirty="0"/>
              <a:t>Bad learners, not great with uncertainty</a:t>
            </a:r>
          </a:p>
          <a:p>
            <a:pPr marL="1087200" lvl="1" indent="-457200" algn="just">
              <a:buSzPct val="100000"/>
              <a:buFont typeface="Wingdings" charset="2"/>
              <a:buChar char="§"/>
            </a:pPr>
            <a:r>
              <a:rPr lang="en-US" dirty="0"/>
              <a:t>Japan’s FGP goals not met</a:t>
            </a:r>
          </a:p>
          <a:p>
            <a:pPr algn="just"/>
            <a:endParaRPr lang="en-US" sz="1000" dirty="0"/>
          </a:p>
          <a:p>
            <a:pPr algn="just"/>
            <a:r>
              <a:rPr lang="en-US" b="1" dirty="0"/>
              <a:t>Modern AI </a:t>
            </a:r>
            <a:r>
              <a:rPr lang="en-US" dirty="0"/>
              <a:t>(1993 </a:t>
            </a:r>
            <a:r>
              <a:rPr lang="mr-IN" dirty="0"/>
              <a:t>–</a:t>
            </a:r>
            <a:r>
              <a:rPr lang="en-CA" dirty="0"/>
              <a:t> </a:t>
            </a:r>
            <a:r>
              <a:rPr lang="en-US" dirty="0"/>
              <a:t>2001)</a:t>
            </a:r>
            <a:endParaRPr lang="en-US" b="1" dirty="0"/>
          </a:p>
          <a:p>
            <a:pPr marL="1087200" lvl="1" indent="-457200" algn="just">
              <a:buSzPct val="100000"/>
              <a:buFont typeface="Wingdings" charset="2"/>
              <a:buChar char="§"/>
            </a:pPr>
            <a:r>
              <a:rPr lang="en-US" i="1" dirty="0"/>
              <a:t>Huge</a:t>
            </a:r>
            <a:r>
              <a:rPr lang="en-US" dirty="0"/>
              <a:t> leap in computing power</a:t>
            </a:r>
          </a:p>
          <a:p>
            <a:pPr marL="1087200" lvl="1" indent="-457200" algn="just">
              <a:buSzPct val="100000"/>
              <a:buFont typeface="Wingdings" charset="2"/>
              <a:buChar char="§"/>
            </a:pPr>
            <a:r>
              <a:rPr lang="en-US" dirty="0"/>
              <a:t>Deep Blue and “intelligent agents” paradigm</a:t>
            </a:r>
          </a:p>
        </p:txBody>
      </p:sp>
    </p:spTree>
    <p:extLst>
      <p:ext uri="{BB962C8B-B14F-4D97-AF65-F5344CB8AC3E}">
        <p14:creationId xmlns:p14="http://schemas.microsoft.com/office/powerpoint/2010/main" val="588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Timeline</a:t>
            </a:r>
          </a:p>
        </p:txBody>
      </p:sp>
      <p:sp>
        <p:nvSpPr>
          <p:cNvPr id="3" name="Content Placeholder 2"/>
          <p:cNvSpPr>
            <a:spLocks noGrp="1"/>
          </p:cNvSpPr>
          <p:nvPr>
            <p:ph idx="1"/>
          </p:nvPr>
        </p:nvSpPr>
        <p:spPr/>
        <p:txBody>
          <a:bodyPr>
            <a:normAutofit/>
          </a:bodyPr>
          <a:lstStyle/>
          <a:p>
            <a:r>
              <a:rPr lang="en-US" b="1" dirty="0"/>
              <a:t>Deep Learning and Big Data </a:t>
            </a:r>
            <a:r>
              <a:rPr lang="en-US" dirty="0"/>
              <a:t>(2001 </a:t>
            </a:r>
            <a:r>
              <a:rPr lang="mr-IN" dirty="0"/>
              <a:t>–</a:t>
            </a:r>
            <a:r>
              <a:rPr lang="en-CA" dirty="0"/>
              <a:t> </a:t>
            </a:r>
            <a:r>
              <a:rPr lang="en-US" dirty="0"/>
              <a:t>present)</a:t>
            </a:r>
          </a:p>
          <a:p>
            <a:pPr marL="1087200" lvl="1" indent="-457200" algn="just">
              <a:buSzPct val="100000"/>
              <a:buFont typeface="Wingdings" charset="2"/>
              <a:buChar char="§"/>
            </a:pPr>
            <a:r>
              <a:rPr lang="en-US" dirty="0"/>
              <a:t>Parallel computing power</a:t>
            </a:r>
          </a:p>
          <a:p>
            <a:pPr marL="1087200" lvl="1" indent="-457200" algn="just">
              <a:buSzPct val="100000"/>
              <a:buFont typeface="Wingdings" charset="2"/>
              <a:buChar char="§"/>
            </a:pPr>
            <a:r>
              <a:rPr lang="en-US" dirty="0"/>
              <a:t>Terabytes of data</a:t>
            </a:r>
          </a:p>
          <a:p>
            <a:pPr marL="1087200" lvl="1" indent="-457200" algn="just">
              <a:buSzPct val="100000"/>
              <a:buFont typeface="Wingdings" charset="2"/>
              <a:buChar char="§"/>
            </a:pPr>
            <a:r>
              <a:rPr lang="en-US" dirty="0"/>
              <a:t>Deep neural networks</a:t>
            </a:r>
          </a:p>
          <a:p>
            <a:pPr marL="1087200" lvl="1" indent="-457200" algn="just">
              <a:buSzPct val="100000"/>
              <a:buFont typeface="Wingdings" charset="2"/>
              <a:buChar char="§"/>
            </a:pPr>
            <a:r>
              <a:rPr lang="en-US" dirty="0"/>
              <a:t>Human Brain Project (10yr project, 1.3B USD, 2013 </a:t>
            </a:r>
            <a:r>
              <a:rPr lang="mr-IN" dirty="0"/>
              <a:t>–</a:t>
            </a:r>
            <a:r>
              <a:rPr lang="en-US" dirty="0"/>
              <a:t> 2023)</a:t>
            </a:r>
          </a:p>
          <a:p>
            <a:pPr marL="1087200" lvl="1" indent="-457200" algn="just">
              <a:buSzPct val="100000"/>
              <a:buFont typeface="Wingdings" charset="2"/>
              <a:buChar char="§"/>
            </a:pPr>
            <a:r>
              <a:rPr lang="en-US" dirty="0"/>
              <a:t>Self-driving vehicles? </a:t>
            </a:r>
          </a:p>
        </p:txBody>
      </p:sp>
    </p:spTree>
    <p:extLst>
      <p:ext uri="{BB962C8B-B14F-4D97-AF65-F5344CB8AC3E}">
        <p14:creationId xmlns:p14="http://schemas.microsoft.com/office/powerpoint/2010/main" val="36414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endParaRPr lang="en-US"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90" y="2103762"/>
            <a:ext cx="1800000" cy="90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60" y="4354639"/>
            <a:ext cx="1800000" cy="90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190" y="4354639"/>
            <a:ext cx="1800000" cy="90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681" y="4354639"/>
            <a:ext cx="1800000" cy="90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190" y="3229201"/>
            <a:ext cx="1800000" cy="90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7681" y="3229201"/>
            <a:ext cx="1800000" cy="9000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3960" y="3229201"/>
            <a:ext cx="1800000" cy="9000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0239" y="3195657"/>
            <a:ext cx="1800000" cy="9000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53398" y="3195657"/>
            <a:ext cx="1800000" cy="90000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1935" y="4321095"/>
            <a:ext cx="1800000" cy="9000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97269" y="2103762"/>
            <a:ext cx="1800000" cy="9000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35560" y="2103762"/>
            <a:ext cx="1800000" cy="9000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73851" y="2103762"/>
            <a:ext cx="1800000" cy="9000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79022" y="2070218"/>
            <a:ext cx="1800000" cy="9000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53398" y="4321095"/>
            <a:ext cx="1800000" cy="900000"/>
          </a:xfrm>
          <a:prstGeom prst="rect">
            <a:avLst/>
          </a:prstGeom>
        </p:spPr>
      </p:pic>
      <p:sp>
        <p:nvSpPr>
          <p:cNvPr id="20" name="Content Placeholder 2"/>
          <p:cNvSpPr>
            <a:spLocks noGrp="1"/>
          </p:cNvSpPr>
          <p:nvPr>
            <p:ph idx="1"/>
          </p:nvPr>
        </p:nvSpPr>
        <p:spPr>
          <a:xfrm>
            <a:off x="829886" y="2178970"/>
            <a:ext cx="11236377" cy="4351338"/>
          </a:xfrm>
        </p:spPr>
        <p:txBody>
          <a:bodyPr>
            <a:normAutofit lnSpcReduction="10000"/>
          </a:bodyPr>
          <a:lstStyle/>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r>
              <a:rPr lang="en-US" dirty="0"/>
              <a:t>There are </a:t>
            </a:r>
            <a:r>
              <a:rPr lang="en-US" b="1" dirty="0"/>
              <a:t>many</a:t>
            </a:r>
            <a:r>
              <a:rPr lang="en-US" dirty="0"/>
              <a:t> options: what effect(s) does the choice have, if any? </a:t>
            </a:r>
          </a:p>
        </p:txBody>
      </p:sp>
      <p:sp>
        <p:nvSpPr>
          <p:cNvPr id="3" name="Rectangle 2"/>
          <p:cNvSpPr/>
          <p:nvPr/>
        </p:nvSpPr>
        <p:spPr>
          <a:xfrm>
            <a:off x="6980317" y="9090"/>
            <a:ext cx="5211683" cy="369332"/>
          </a:xfrm>
          <a:prstGeom prst="rect">
            <a:avLst/>
          </a:prstGeom>
        </p:spPr>
        <p:txBody>
          <a:bodyPr wrap="non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17"/>
              </a:rPr>
              <a:t>https://en.wikipedia.org/wiki/Activation_function</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21509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a:t>
            </a:r>
            <a:endParaRPr lang="en-US" sz="2800" b="1"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581193" y="2180496"/>
                <a:ext cx="6226932" cy="4140767"/>
              </a:xfrm>
            </p:spPr>
            <p:txBody>
              <a:bodyPr>
                <a:noAutofit/>
              </a:bodyPr>
              <a:lstStyle/>
              <a:p>
                <a:pPr marL="0" indent="0" algn="just">
                  <a:buNone/>
                </a:pPr>
                <a:r>
                  <a:rPr lang="en-US" dirty="0"/>
                  <a:t>A </a:t>
                </a:r>
                <a:r>
                  <a:rPr lang="en-US" b="1" dirty="0"/>
                  <a:t>bias</a:t>
                </a:r>
                <a:r>
                  <a:rPr lang="en-US" dirty="0"/>
                  <a:t> term </a:t>
                </a:r>
                <a14:m>
                  <m:oMath xmlns:m="http://schemas.openxmlformats.org/officeDocument/2006/math">
                    <m:r>
                      <a:rPr lang="en-CA" b="1" i="1" smtClean="0">
                        <a:latin typeface="Cambria Math" panose="02040503050406030204" pitchFamily="18" charset="0"/>
                      </a:rPr>
                      <m:t>𝒃</m:t>
                    </m:r>
                  </m:oMath>
                </a14:m>
                <a:r>
                  <a:rPr lang="en-US" dirty="0"/>
                  <a:t> can be introduced to all units in hidden and output layers, which act as intercepts for </a:t>
                </a:r>
                <a14:m>
                  <m:oMath xmlns:m="http://schemas.openxmlformats.org/officeDocument/2006/math">
                    <m:r>
                      <a:rPr lang="en-CA" b="1" i="1" smtClean="0">
                        <a:latin typeface="Cambria Math" panose="02040503050406030204" pitchFamily="18" charset="0"/>
                      </a:rPr>
                      <m:t>𝒁</m:t>
                    </m:r>
                  </m:oMath>
                </a14:m>
                <a:r>
                  <a:rPr lang="en-US" dirty="0"/>
                  <a:t>.</a:t>
                </a:r>
                <a:endParaRPr lang="en-US" sz="1000" dirty="0">
                  <a:ea typeface="Charter Roman" charset="0"/>
                  <a:cs typeface="Charter Roman" charset="0"/>
                </a:endParaRPr>
              </a:p>
              <a:p>
                <a:pPr algn="ctr"/>
                <a14:m>
                  <m:oMath xmlns:m="http://schemas.openxmlformats.org/officeDocument/2006/math">
                    <m:sSup>
                      <m:sSupPr>
                        <m:ctrlPr>
                          <a:rPr lang="en-CA" sz="2400" i="1">
                            <a:latin typeface="Cambria Math" panose="02040503050406030204" pitchFamily="18" charset="0"/>
                            <a:cs typeface="Helvetica" panose="020B0604020202020204" pitchFamily="34" charset="0"/>
                          </a:rPr>
                        </m:ctrlPr>
                      </m:sSupPr>
                      <m:e>
                        <m:r>
                          <a:rPr lang="en-CA" sz="2400" b="1" i="1">
                            <a:latin typeface="Cambria Math" panose="02040503050406030204" pitchFamily="18" charset="0"/>
                            <a:cs typeface="Helvetica" panose="020B0604020202020204" pitchFamily="34" charset="0"/>
                          </a:rPr>
                          <m:t>𝒁</m:t>
                        </m:r>
                      </m:e>
                      <m:sup>
                        <m:d>
                          <m:dPr>
                            <m:ctrlPr>
                              <a:rPr lang="en-CA" sz="2400" i="1">
                                <a:latin typeface="Cambria Math" panose="02040503050406030204" pitchFamily="18" charset="0"/>
                                <a:cs typeface="Helvetica" panose="020B0604020202020204" pitchFamily="34" charset="0"/>
                              </a:rPr>
                            </m:ctrlPr>
                          </m:dPr>
                          <m:e>
                            <m:r>
                              <a:rPr lang="en-CA" sz="2400" i="1">
                                <a:latin typeface="Cambria Math" panose="02040503050406030204" pitchFamily="18" charset="0"/>
                                <a:cs typeface="Helvetica" panose="020B0604020202020204" pitchFamily="34" charset="0"/>
                              </a:rPr>
                              <m:t>2</m:t>
                            </m:r>
                          </m:e>
                        </m:d>
                      </m:sup>
                    </m:sSup>
                    <m:r>
                      <a:rPr lang="en-CA" sz="240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i="1">
                                <a:latin typeface="Cambria Math" panose="02040503050406030204" pitchFamily="18" charset="0"/>
                                <a:cs typeface="Helvetica" panose="020B0604020202020204" pitchFamily="34" charset="0"/>
                              </a:rPr>
                            </m:ctrlPr>
                          </m:mPr>
                          <m:mr>
                            <m:e>
                              <m:sSub>
                                <m:sSubPr>
                                  <m:ctrlPr>
                                    <a:rPr lang="en-CA" sz="2400" i="1">
                                      <a:latin typeface="Cambria Math" panose="02040503050406030204" pitchFamily="18" charset="0"/>
                                      <a:cs typeface="Helvetica" panose="020B0604020202020204" pitchFamily="34" charset="0"/>
                                    </a:rPr>
                                  </m:ctrlPr>
                                </m:sSubPr>
                                <m:e>
                                  <m:sSub>
                                    <m:sSubPr>
                                      <m:ctrlPr>
                                        <a:rPr lang="en-CA" sz="2400" b="1" i="1" smtClean="0">
                                          <a:latin typeface="Cambria Math" panose="02040503050406030204" pitchFamily="18" charset="0"/>
                                          <a:cs typeface="Helvetica" panose="020B0604020202020204" pitchFamily="34" charset="0"/>
                                        </a:rPr>
                                      </m:ctrlPr>
                                    </m:sSubPr>
                                    <m:e>
                                      <m:r>
                                        <a:rPr lang="en-CA" sz="2400" b="1" i="1" smtClean="0">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𝑪</m:t>
                                      </m:r>
                                    </m:sub>
                                  </m:sSub>
                                  <m:r>
                                    <a:rPr lang="en-CA" sz="2400" b="0" i="1" smtClean="0">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𝑪</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1</m:t>
                                  </m:r>
                                </m:sub>
                              </m:sSub>
                            </m:e>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𝑫</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𝑫</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1</m:t>
                                  </m:r>
                                </m:sub>
                              </m:sSub>
                            </m:e>
                          </m:mr>
                          <m:mr>
                            <m:e>
                              <m:r>
                                <a:rPr lang="en-CA" sz="2400" i="1">
                                  <a:latin typeface="Cambria Math" panose="02040503050406030204" pitchFamily="18" charset="0"/>
                                  <a:ea typeface="Cambria Math" panose="02040503050406030204" pitchFamily="18" charset="0"/>
                                  <a:cs typeface="Helvetica" panose="020B0604020202020204" pitchFamily="34" charset="0"/>
                                </a:rPr>
                                <m:t>⋮</m:t>
                              </m:r>
                            </m:e>
                            <m:e>
                              <m:r>
                                <a:rPr lang="en-CA" sz="2400" i="1">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𝑪</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𝑪</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𝑛</m:t>
                                  </m:r>
                                </m:sub>
                              </m:sSub>
                            </m:e>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𝑫</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𝑫</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𝑛</m:t>
                                  </m:r>
                                </m:sub>
                              </m:sSub>
                            </m:e>
                          </m:mr>
                        </m:m>
                      </m:e>
                    </m:d>
                  </m:oMath>
                </a14:m>
                <a:r>
                  <a:rPr lang="en-US" sz="2400" dirty="0">
                    <a:ea typeface="Charter Roman" charset="0"/>
                    <a:cs typeface="Charter Roman" charset="0"/>
                  </a:rPr>
                  <a:t> and</a:t>
                </a:r>
              </a:p>
              <a:p>
                <a:pPr algn="ctr"/>
                <a:r>
                  <a:rPr lang="en-US" sz="2400" dirty="0">
                    <a:ea typeface="Charter Roman" charset="0"/>
                    <a:cs typeface="Charter Roman" charset="0"/>
                  </a:rPr>
                  <a:t> </a:t>
                </a:r>
                <a14:m>
                  <m:oMath xmlns:m="http://schemas.openxmlformats.org/officeDocument/2006/math">
                    <m:sSup>
                      <m:sSupPr>
                        <m:ctrlPr>
                          <a:rPr lang="en-CA" sz="2400" i="1">
                            <a:latin typeface="Cambria Math" panose="02040503050406030204" pitchFamily="18" charset="0"/>
                          </a:rPr>
                        </m:ctrlPr>
                      </m:sSupPr>
                      <m:e>
                        <m:r>
                          <a:rPr lang="en-CA" sz="2400" b="1" i="1">
                            <a:latin typeface="Cambria Math" panose="02040503050406030204" pitchFamily="18" charset="0"/>
                          </a:rPr>
                          <m:t>𝒁</m:t>
                        </m:r>
                      </m:e>
                      <m:sup>
                        <m:r>
                          <a:rPr lang="en-CA" sz="2400">
                            <a:latin typeface="Cambria Math" panose="02040503050406030204" pitchFamily="18" charset="0"/>
                          </a:rPr>
                          <m:t>(3)</m:t>
                        </m:r>
                      </m:sup>
                    </m:sSup>
                    <m:r>
                      <a:rPr lang="en-CA" sz="2400">
                        <a:latin typeface="Cambria Math" panose="02040503050406030204" pitchFamily="18" charset="0"/>
                      </a:rPr>
                      <m:t>=</m:t>
                    </m:r>
                    <m:d>
                      <m:dPr>
                        <m:begChr m:val="["/>
                        <m:endChr m:val="]"/>
                        <m:ctrlPr>
                          <a:rPr lang="en-CA" sz="2400" i="1">
                            <a:latin typeface="Cambria Math" panose="02040503050406030204" pitchFamily="18" charset="0"/>
                          </a:rPr>
                        </m:ctrlPr>
                      </m:dPr>
                      <m:e>
                        <m:m>
                          <m:mPr>
                            <m:mcs>
                              <m:mc>
                                <m:mcPr>
                                  <m:count m:val="1"/>
                                  <m:mcJc m:val="center"/>
                                </m:mcPr>
                              </m:mc>
                            </m:mcs>
                            <m:ctrlPr>
                              <a:rPr lang="en-CA" sz="2400" i="1">
                                <a:latin typeface="Cambria Math" panose="02040503050406030204" pitchFamily="18" charset="0"/>
                              </a:rPr>
                            </m:ctrlPr>
                          </m:mPr>
                          <m:mr>
                            <m:e>
                              <m:sSub>
                                <m:sSubPr>
                                  <m:ctrlPr>
                                    <a:rPr lang="en-CA" sz="2400" i="1">
                                      <a:latin typeface="Cambria Math" panose="02040503050406030204" pitchFamily="18"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𝑬</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rPr>
                                    <m:t>𝒁</m:t>
                                  </m:r>
                                </m:e>
                                <m:sub>
                                  <m:r>
                                    <a:rPr lang="en-CA" sz="2400" b="1" i="1">
                                      <a:latin typeface="Cambria Math" panose="02040503050406030204" pitchFamily="18" charset="0"/>
                                    </a:rPr>
                                    <m:t>𝑬</m:t>
                                  </m:r>
                                  <m:r>
                                    <a:rPr lang="en-CA" sz="2400" b="0" i="0" smtClean="0">
                                      <a:latin typeface="Cambria Math" panose="02040503050406030204" pitchFamily="18" charset="0"/>
                                    </a:rPr>
                                    <m:t>,</m:t>
                                  </m:r>
                                  <m:r>
                                    <a:rPr lang="en-CA" sz="2400">
                                      <a:latin typeface="Cambria Math" panose="02040503050406030204" pitchFamily="18" charset="0"/>
                                    </a:rPr>
                                    <m:t>1</m:t>
                                  </m:r>
                                </m:sub>
                              </m:sSub>
                            </m:e>
                          </m:mr>
                          <m:mr>
                            <m:e>
                              <m:r>
                                <a:rPr lang="en-CA" sz="2400">
                                  <a:latin typeface="Cambria Math" panose="02040503050406030204" pitchFamily="18" charset="0"/>
                                </a:rPr>
                                <m:t>⋮</m:t>
                              </m:r>
                            </m:e>
                          </m:mr>
                          <m:mr>
                            <m:e>
                              <m:sSub>
                                <m:sSubPr>
                                  <m:ctrlPr>
                                    <a:rPr lang="en-CA" sz="2400" i="1">
                                      <a:latin typeface="Cambria Math" panose="02040503050406030204" pitchFamily="18"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𝑬</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rPr>
                                    <m:t>𝒁</m:t>
                                  </m:r>
                                </m:e>
                                <m:sub>
                                  <m:r>
                                    <a:rPr lang="en-CA" sz="2400" b="1" i="1">
                                      <a:latin typeface="Cambria Math" panose="02040503050406030204" pitchFamily="18" charset="0"/>
                                    </a:rPr>
                                    <m:t>𝑬</m:t>
                                  </m:r>
                                  <m:r>
                                    <a:rPr lang="en-CA" sz="2400" b="0" i="0" smtClean="0">
                                      <a:latin typeface="Cambria Math" panose="02040503050406030204" pitchFamily="18" charset="0"/>
                                    </a:rPr>
                                    <m:t>,</m:t>
                                  </m:r>
                                  <m:r>
                                    <a:rPr lang="en-CA" sz="2400">
                                      <a:latin typeface="Cambria Math" panose="02040503050406030204" pitchFamily="18" charset="0"/>
                                    </a:rPr>
                                    <m:t>𝑛</m:t>
                                  </m:r>
                                </m:sub>
                              </m:sSub>
                            </m:e>
                          </m:mr>
                        </m:m>
                      </m:e>
                    </m:d>
                  </m:oMath>
                </a14:m>
                <a:endParaRPr lang="en-US" sz="24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3" y="2180496"/>
                <a:ext cx="6226932" cy="4140767"/>
              </a:xfrm>
              <a:blipFill>
                <a:blip r:embed="rId2"/>
                <a:stretch>
                  <a:fillRect l="-1426" t="-917" r="-1426"/>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xmlns="" id="{B6A403E1-55FD-41A8-8D16-2C5CBF3DC4CA}"/>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7418388" y="2163763"/>
            <a:ext cx="4773612" cy="3683000"/>
          </a:xfrm>
        </p:spPr>
      </p:pic>
    </p:spTree>
    <p:extLst>
      <p:ext uri="{BB962C8B-B14F-4D97-AF65-F5344CB8AC3E}">
        <p14:creationId xmlns:p14="http://schemas.microsoft.com/office/powerpoint/2010/main" val="275822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WINES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dirty="0"/>
                  <a:t>Sample </a:t>
                </a:r>
                <a14:m>
                  <m:oMath xmlns:m="http://schemas.openxmlformats.org/officeDocument/2006/math">
                    <m:r>
                      <a:rPr lang="en-CA" b="0" i="0"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=178 )</m:t>
                    </m:r>
                  </m:oMath>
                </a14:m>
                <a:r>
                  <a:rPr lang="en-US" dirty="0"/>
                  <a:t> of wines grown in the same region of Italy, which all come from three different cultivars (</a:t>
                </a:r>
                <a:r>
                  <a:rPr lang="en-US" b="1" dirty="0">
                    <a:latin typeface="Helvetica" pitchFamily="2" charset="0"/>
                  </a:rPr>
                  <a:t>target</a:t>
                </a:r>
                <a:r>
                  <a:rPr lang="en-US" dirty="0"/>
                  <a:t>).</a:t>
                </a:r>
              </a:p>
              <a:p>
                <a:pPr algn="just"/>
                <a:endParaRPr lang="en-US" sz="1000" i="1" dirty="0">
                  <a:latin typeface="Cambria Math" panose="02040503050406030204" pitchFamily="18" charset="0"/>
                </a:endParaRPr>
              </a:p>
              <a:p>
                <a:pPr algn="just"/>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=13 </m:t>
                    </m:r>
                  </m:oMath>
                </a14:m>
                <a:r>
                  <a:rPr lang="en-US" dirty="0"/>
                  <a:t>chemical and non-chemical properties (</a:t>
                </a:r>
                <a:r>
                  <a:rPr lang="en-US" b="1" dirty="0">
                    <a:latin typeface="Helvetica" pitchFamily="2" charset="0"/>
                  </a:rPr>
                  <a:t>features</a:t>
                </a:r>
                <a:r>
                  <a:rPr lang="en-US" dirty="0"/>
                  <a:t>) are recorded. </a:t>
                </a:r>
              </a:p>
              <a:p>
                <a:pPr algn="just"/>
                <a:endParaRPr lang="en-US" sz="1000" b="1" dirty="0">
                  <a:latin typeface="Helvetica" pitchFamily="2" charset="0"/>
                </a:endParaRPr>
              </a:p>
              <a:p>
                <a:pPr algn="just"/>
                <a:r>
                  <a:rPr lang="en-US" b="1" dirty="0">
                    <a:latin typeface="Helvetica" pitchFamily="2" charset="0"/>
                  </a:rPr>
                  <a:t>Variables:</a:t>
                </a:r>
              </a:p>
              <a:p>
                <a:pPr algn="just"/>
                <a:endParaRPr lang="en-US" sz="1000" dirty="0"/>
              </a:p>
              <a:p>
                <a:pPr algn="just"/>
                <a:endParaRPr lang="en-US" sz="1000" dirty="0"/>
              </a:p>
              <a:p>
                <a:pPr algn="just"/>
                <a:endParaRPr lang="en-US" sz="1000" dirty="0"/>
              </a:p>
              <a:p>
                <a:pPr algn="just"/>
                <a:endParaRPr lang="en-US" sz="1000" dirty="0"/>
              </a:p>
              <a:p>
                <a:pPr algn="just"/>
                <a:endParaRPr lang="en-US" sz="1000" dirty="0"/>
              </a:p>
              <a:p>
                <a:pPr algn="just"/>
                <a:r>
                  <a:rPr lang="en-US" dirty="0">
                    <a:hlinkClick r:id="rId3"/>
                  </a:rPr>
                  <a:t>https://www.data-action-lab.com/wp-content/uploads/2019/03/Advanced.zip</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06" t="-1529" r="-806" b="-367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25A540B6-93A4-4A4C-B281-F476F00816ED}"/>
              </a:ext>
            </a:extLst>
          </p:cNvPr>
          <p:cNvSpPr txBox="1"/>
          <p:nvPr/>
        </p:nvSpPr>
        <p:spPr>
          <a:xfrm>
            <a:off x="813261" y="4445183"/>
            <a:ext cx="11686675" cy="1938992"/>
          </a:xfrm>
          <a:prstGeom prst="rect">
            <a:avLst/>
          </a:prstGeom>
          <a:noFill/>
        </p:spPr>
        <p:txBody>
          <a:bodyPr wrap="square" numCol="3" rtlCol="0">
            <a:spAutoFit/>
          </a:bodyPr>
          <a:lstStyle/>
          <a:p>
            <a:pPr marL="800100" lvl="1" indent="-342900">
              <a:buFont typeface="Wingdings" pitchFamily="2" charset="2"/>
              <a:buChar char="§"/>
            </a:pPr>
            <a:r>
              <a:rPr lang="en-CA" sz="2000" dirty="0">
                <a:solidFill>
                  <a:schemeClr val="tx2"/>
                </a:solidFill>
                <a:latin typeface="Dagny OT" panose="020B0504020201020104" pitchFamily="34" charset="77"/>
              </a:rPr>
              <a:t>alcohol</a:t>
            </a:r>
          </a:p>
          <a:p>
            <a:pPr marL="800100" lvl="1" indent="-342900">
              <a:buFont typeface="Wingdings" pitchFamily="2" charset="2"/>
              <a:buChar char="§"/>
            </a:pPr>
            <a:r>
              <a:rPr lang="en-CA" sz="2000" dirty="0">
                <a:solidFill>
                  <a:schemeClr val="tx2"/>
                </a:solidFill>
                <a:latin typeface="Dagny OT" panose="020B0504020201020104" pitchFamily="34" charset="77"/>
              </a:rPr>
              <a:t>malic acid</a:t>
            </a:r>
          </a:p>
          <a:p>
            <a:pPr marL="800100" lvl="1" indent="-342900">
              <a:buFont typeface="Wingdings" pitchFamily="2" charset="2"/>
              <a:buChar char="§"/>
            </a:pPr>
            <a:r>
              <a:rPr lang="en-CA" sz="2000" dirty="0">
                <a:solidFill>
                  <a:schemeClr val="tx2"/>
                </a:solidFill>
                <a:latin typeface="Dagny OT" panose="020B0504020201020104" pitchFamily="34" charset="77"/>
              </a:rPr>
              <a:t>ash</a:t>
            </a:r>
          </a:p>
          <a:p>
            <a:pPr marL="800100" lvl="1" indent="-342900">
              <a:buFont typeface="Wingdings" pitchFamily="2" charset="2"/>
              <a:buChar char="§"/>
            </a:pPr>
            <a:r>
              <a:rPr lang="en-CA" sz="2000" dirty="0">
                <a:solidFill>
                  <a:schemeClr val="tx2"/>
                </a:solidFill>
                <a:latin typeface="Dagny OT" panose="020B0504020201020104" pitchFamily="34" charset="77"/>
              </a:rPr>
              <a:t>alkalinity of ash</a:t>
            </a: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r>
              <a:rPr lang="en-CA" sz="2000" dirty="0">
                <a:solidFill>
                  <a:schemeClr val="tx2"/>
                </a:solidFill>
                <a:latin typeface="Dagny OT" panose="020B0504020201020104" pitchFamily="34" charset="77"/>
              </a:rPr>
              <a:t>magnesium</a:t>
            </a:r>
          </a:p>
          <a:p>
            <a:pPr marL="800100" lvl="1" indent="-342900">
              <a:buFont typeface="Wingdings" pitchFamily="2" charset="2"/>
              <a:buChar char="§"/>
            </a:pPr>
            <a:r>
              <a:rPr lang="en-CA" sz="2000" dirty="0">
                <a:solidFill>
                  <a:schemeClr val="tx2"/>
                </a:solidFill>
                <a:latin typeface="Dagny OT" panose="020B0504020201020104" pitchFamily="34" charset="77"/>
              </a:rPr>
              <a:t>total phenols</a:t>
            </a:r>
          </a:p>
          <a:p>
            <a:pPr marL="800100" lvl="1" indent="-342900">
              <a:buFont typeface="Wingdings" pitchFamily="2" charset="2"/>
              <a:buChar char="§"/>
            </a:pPr>
            <a:r>
              <a:rPr lang="en-CA" sz="2000" dirty="0">
                <a:solidFill>
                  <a:schemeClr val="tx2"/>
                </a:solidFill>
                <a:latin typeface="Dagny OT" panose="020B0504020201020104" pitchFamily="34" charset="77"/>
              </a:rPr>
              <a:t>flavonoids</a:t>
            </a:r>
          </a:p>
          <a:p>
            <a:pPr marL="800100" lvl="1" indent="-342900">
              <a:buFont typeface="Wingdings" pitchFamily="2" charset="2"/>
              <a:buChar char="§"/>
            </a:pPr>
            <a:r>
              <a:rPr lang="en-CA" sz="2000" dirty="0">
                <a:solidFill>
                  <a:schemeClr val="tx2"/>
                </a:solidFill>
                <a:latin typeface="Dagny OT" panose="020B0504020201020104" pitchFamily="34" charset="77"/>
              </a:rPr>
              <a:t>non-flavonoid phenols</a:t>
            </a: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r>
              <a:rPr lang="en-CA" sz="2000" dirty="0">
                <a:solidFill>
                  <a:schemeClr val="tx2"/>
                </a:solidFill>
                <a:latin typeface="Dagny OT" panose="020B0504020201020104" pitchFamily="34" charset="77"/>
              </a:rPr>
              <a:t>colour intensity</a:t>
            </a:r>
          </a:p>
          <a:p>
            <a:pPr marL="800100" lvl="1" indent="-342900">
              <a:buFont typeface="Wingdings" pitchFamily="2" charset="2"/>
              <a:buChar char="§"/>
            </a:pPr>
            <a:r>
              <a:rPr lang="en-CA" sz="2000" dirty="0">
                <a:solidFill>
                  <a:schemeClr val="tx2"/>
                </a:solidFill>
                <a:latin typeface="Dagny OT" panose="020B0504020201020104" pitchFamily="34" charset="77"/>
              </a:rPr>
              <a:t>hue</a:t>
            </a:r>
          </a:p>
          <a:p>
            <a:pPr marL="800100" lvl="1" indent="-342900">
              <a:buFont typeface="Wingdings" pitchFamily="2" charset="2"/>
              <a:buChar char="§"/>
            </a:pPr>
            <a:r>
              <a:rPr lang="en-CA" sz="2000" dirty="0">
                <a:solidFill>
                  <a:schemeClr val="tx2"/>
                </a:solidFill>
                <a:latin typeface="Dagny OT" panose="020B0504020201020104" pitchFamily="34" charset="77"/>
              </a:rPr>
              <a:t>OD280/OD315</a:t>
            </a:r>
          </a:p>
          <a:p>
            <a:pPr marL="800100" lvl="1" indent="-342900">
              <a:buFont typeface="Wingdings" pitchFamily="2" charset="2"/>
              <a:buChar char="§"/>
            </a:pPr>
            <a:r>
              <a:rPr lang="en-CA" sz="2000" dirty="0">
                <a:solidFill>
                  <a:schemeClr val="tx2"/>
                </a:solidFill>
                <a:latin typeface="Dagny OT" panose="020B0504020201020104" pitchFamily="34" charset="77"/>
              </a:rPr>
              <a:t>proline</a:t>
            </a:r>
          </a:p>
        </p:txBody>
      </p:sp>
      <p:sp>
        <p:nvSpPr>
          <p:cNvPr id="5" name="Rectangle 4">
            <a:extLst>
              <a:ext uri="{FF2B5EF4-FFF2-40B4-BE49-F238E27FC236}">
                <a16:creationId xmlns:a16="http://schemas.microsoft.com/office/drawing/2014/main" xmlns="" id="{1DFA65B5-A17F-294B-B747-75BB0245D935}"/>
              </a:ext>
            </a:extLst>
          </p:cNvPr>
          <p:cNvSpPr/>
          <p:nvPr/>
        </p:nvSpPr>
        <p:spPr>
          <a:xfrm>
            <a:off x="7403510" y="-19247"/>
            <a:ext cx="4788490" cy="369332"/>
          </a:xfrm>
          <a:prstGeom prst="rect">
            <a:avLst/>
          </a:prstGeom>
        </p:spPr>
        <p:txBody>
          <a:bodyPr wrap="none">
            <a:spAutoFit/>
          </a:bodyPr>
          <a:lstStyle/>
          <a:p>
            <a:pPr algn="r"/>
            <a:r>
              <a:rPr lang="en-US" dirty="0">
                <a:solidFill>
                  <a:schemeClr val="tx2"/>
                </a:solidFill>
                <a:latin typeface="Dagny OT" panose="020B0504020201020104" pitchFamily="34" charset="77"/>
              </a:rPr>
              <a:t>[</a:t>
            </a:r>
            <a:r>
              <a:rPr lang="en-US" dirty="0">
                <a:latin typeface="Dagny OT" panose="020B0504020201020104" pitchFamily="34" charset="77"/>
                <a:hlinkClick r:id="rId5"/>
              </a:rPr>
              <a:t>https://archive.ics.uci.edu/ml/datasets/wine</a:t>
            </a:r>
            <a:r>
              <a:rPr lang="en-US"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13640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Headlines</a:t>
            </a:r>
          </a:p>
        </p:txBody>
      </p:sp>
      <p:sp>
        <p:nvSpPr>
          <p:cNvPr id="3" name="Content Placeholder 2"/>
          <p:cNvSpPr>
            <a:spLocks noGrp="1"/>
          </p:cNvSpPr>
          <p:nvPr>
            <p:ph idx="1"/>
          </p:nvPr>
        </p:nvSpPr>
        <p:spPr/>
        <p:txBody>
          <a:bodyPr>
            <a:normAutofit/>
          </a:bodyPr>
          <a:lstStyle/>
          <a:p>
            <a:pPr>
              <a:lnSpc>
                <a:spcPct val="100000"/>
              </a:lnSpc>
            </a:pPr>
            <a:r>
              <a:rPr lang="en-US" dirty="0"/>
              <a:t>“</a:t>
            </a:r>
            <a:r>
              <a:rPr lang="en-US" dirty="0" err="1"/>
              <a:t>AlphaGo</a:t>
            </a:r>
            <a:r>
              <a:rPr lang="en-US" dirty="0"/>
              <a:t> vanquishes world’s top Go player, marking A.I.’s superiority over human mind” </a:t>
            </a:r>
            <a:r>
              <a:rPr lang="en-US" sz="1800" dirty="0"/>
              <a:t>[</a:t>
            </a:r>
            <a:r>
              <a:rPr lang="en-US" sz="1800" i="1" dirty="0"/>
              <a:t>South China Morning Post</a:t>
            </a:r>
            <a:r>
              <a:rPr lang="en-US" sz="1800" dirty="0"/>
              <a:t>, May 27, 2017]</a:t>
            </a:r>
          </a:p>
          <a:p>
            <a:pPr>
              <a:lnSpc>
                <a:spcPct val="100000"/>
              </a:lnSpc>
            </a:pPr>
            <a:endParaRPr lang="en-US" sz="1000" dirty="0"/>
          </a:p>
          <a:p>
            <a:pPr>
              <a:lnSpc>
                <a:spcPct val="100000"/>
              </a:lnSpc>
            </a:pPr>
            <a:r>
              <a:rPr lang="en-US" dirty="0"/>
              <a:t>“A Japanese A.I. program just wrote a short novel, and it almost won a literary prize” </a:t>
            </a:r>
            <a:r>
              <a:rPr lang="en-US" sz="1800" dirty="0"/>
              <a:t>[</a:t>
            </a:r>
            <a:r>
              <a:rPr lang="en-US" sz="1800" i="1" dirty="0"/>
              <a:t>Digital Trends</a:t>
            </a:r>
            <a:r>
              <a:rPr lang="en-US" sz="1800" dirty="0"/>
              <a:t>, March 23, 2016]</a:t>
            </a:r>
          </a:p>
          <a:p>
            <a:pPr>
              <a:lnSpc>
                <a:spcPct val="100000"/>
              </a:lnSpc>
            </a:pPr>
            <a:endParaRPr lang="en-US" sz="1000" dirty="0"/>
          </a:p>
          <a:p>
            <a:pPr>
              <a:lnSpc>
                <a:spcPct val="100000"/>
              </a:lnSpc>
            </a:pPr>
            <a:r>
              <a:rPr lang="en-US" dirty="0"/>
              <a:t>“Elon Musk: Artificial intelligence may spark World War III” </a:t>
            </a:r>
            <a:br>
              <a:rPr lang="en-US" dirty="0"/>
            </a:br>
            <a:r>
              <a:rPr lang="en-US" sz="1800" dirty="0"/>
              <a:t>[</a:t>
            </a:r>
            <a:r>
              <a:rPr lang="en-US" sz="1800" i="1" dirty="0"/>
              <a:t>CNET</a:t>
            </a:r>
            <a:r>
              <a:rPr lang="en-US" sz="1800" dirty="0"/>
              <a:t>, September 4, 2017]</a:t>
            </a:r>
          </a:p>
          <a:p>
            <a:pPr>
              <a:lnSpc>
                <a:spcPct val="100000"/>
              </a:lnSpc>
            </a:pPr>
            <a:endParaRPr lang="en-US" sz="1000" dirty="0"/>
          </a:p>
          <a:p>
            <a:pPr>
              <a:lnSpc>
                <a:spcPct val="100000"/>
              </a:lnSpc>
            </a:pPr>
            <a:r>
              <a:rPr lang="en-US" dirty="0"/>
              <a:t>“A.I. hype has peaked so what’s next?” </a:t>
            </a:r>
            <a:r>
              <a:rPr lang="en-US" sz="1800" dirty="0"/>
              <a:t>[</a:t>
            </a:r>
            <a:r>
              <a:rPr lang="en-US" sz="1800" i="1" dirty="0"/>
              <a:t>TechCrunch</a:t>
            </a:r>
            <a:r>
              <a:rPr lang="en-US" sz="1800" dirty="0"/>
              <a:t>, September 30, 2017]</a:t>
            </a:r>
          </a:p>
        </p:txBody>
      </p:sp>
    </p:spTree>
    <p:extLst>
      <p:ext uri="{BB962C8B-B14F-4D97-AF65-F5344CB8AC3E}">
        <p14:creationId xmlns:p14="http://schemas.microsoft.com/office/powerpoint/2010/main" val="11194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Charter Roman" charset="0"/>
                <a:cs typeface="Charter Roman" charset="0"/>
              </a:rPr>
              <a:t>REFERENCES</a:t>
            </a:r>
            <a:endParaRPr lang="en-US" dirty="0">
              <a:ea typeface="Charter Roman" charset="0"/>
              <a:cs typeface="Charter Roman" charset="0"/>
            </a:endParaRPr>
          </a:p>
        </p:txBody>
      </p:sp>
      <p:sp>
        <p:nvSpPr>
          <p:cNvPr id="4" name="Text Placeholder 3">
            <a:extLst>
              <a:ext uri="{FF2B5EF4-FFF2-40B4-BE49-F238E27FC236}">
                <a16:creationId xmlns:a16="http://schemas.microsoft.com/office/drawing/2014/main" xmlns="" id="{E6E7E1BE-11EE-D045-A45D-59CFBB675FF2}"/>
              </a:ext>
            </a:extLst>
          </p:cNvPr>
          <p:cNvSpPr>
            <a:spLocks noGrp="1"/>
          </p:cNvSpPr>
          <p:nvPr>
            <p:ph type="body" idx="1"/>
          </p:nvPr>
        </p:nvSpPr>
        <p:spPr/>
        <p:txBody>
          <a:bodyPr/>
          <a:lstStyle/>
          <a:p>
            <a:r>
              <a:rPr lang="en-US" dirty="0"/>
              <a:t>ARTIFICIAL INTELLIGENCE AND NEURAL NETWORKS</a:t>
            </a:r>
          </a:p>
        </p:txBody>
      </p:sp>
    </p:spTree>
    <p:extLst>
      <p:ext uri="{BB962C8B-B14F-4D97-AF65-F5344CB8AC3E}">
        <p14:creationId xmlns:p14="http://schemas.microsoft.com/office/powerpoint/2010/main" val="27870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t>Do Androids Dream of Electric Sheep?, </a:t>
            </a:r>
            <a:r>
              <a:rPr lang="en-US" sz="1800" dirty="0">
                <a:hlinkClick r:id="rId2"/>
              </a:rPr>
              <a:t>the Guardian</a:t>
            </a:r>
            <a:r>
              <a:rPr lang="en-US" sz="1800" dirty="0"/>
              <a:t>.</a:t>
            </a:r>
          </a:p>
          <a:p>
            <a:r>
              <a:rPr lang="en-US" sz="1800" dirty="0">
                <a:hlinkClick r:id="rId3"/>
              </a:rPr>
              <a:t>Neural Networks Demystified</a:t>
            </a:r>
            <a:r>
              <a:rPr lang="en-US" sz="1800" dirty="0"/>
              <a:t>, Welch Labs.</a:t>
            </a:r>
          </a:p>
          <a:p>
            <a:r>
              <a:rPr lang="en-US" sz="1800" dirty="0"/>
              <a:t>Lawrence, S., Giles, C.L., </a:t>
            </a:r>
            <a:r>
              <a:rPr lang="en-US" sz="1800" dirty="0" err="1"/>
              <a:t>Tsoi</a:t>
            </a:r>
            <a:r>
              <a:rPr lang="en-US" sz="1800" dirty="0"/>
              <a:t>, A.C. (1996), "What size neural network gives optimal generalization? Convergence properties of backpropagation". Technical Report UMIACS-TR-96-22 and CS-TR-3617, Institute for Advanced Computer Studies, University of Maryland, College Park.</a:t>
            </a:r>
          </a:p>
          <a:p>
            <a:r>
              <a:rPr lang="en-US" sz="1800" dirty="0" err="1"/>
              <a:t>Elissee</a:t>
            </a:r>
            <a:r>
              <a:rPr lang="en-US" sz="1800" dirty="0"/>
              <a:t>, A., </a:t>
            </a:r>
            <a:r>
              <a:rPr lang="en-US" sz="1800" dirty="0" err="1"/>
              <a:t>Paugam-Moisy</a:t>
            </a:r>
            <a:r>
              <a:rPr lang="en-US" sz="1800" dirty="0"/>
              <a:t>, H. (1997), "Size of multilayer networks for exact learning: analytic approach". Advances in Neural Information Processing Systems 9, Cambridge, MA: The MIT Press, pp.162-168.</a:t>
            </a:r>
          </a:p>
          <a:p>
            <a:r>
              <a:rPr lang="en-US" sz="1800" dirty="0"/>
              <a:t>Y. </a:t>
            </a:r>
            <a:r>
              <a:rPr lang="en-US" sz="1800" dirty="0" err="1"/>
              <a:t>Bengio</a:t>
            </a:r>
            <a:r>
              <a:rPr lang="en-US" sz="1800" dirty="0"/>
              <a:t>, Y. </a:t>
            </a:r>
            <a:r>
              <a:rPr lang="en-US" sz="1800" dirty="0" err="1"/>
              <a:t>LeCun</a:t>
            </a:r>
            <a:r>
              <a:rPr lang="en-US" sz="1800" dirty="0"/>
              <a:t> (2007), Scaling learning algorithms towards AI, in L. </a:t>
            </a:r>
            <a:r>
              <a:rPr lang="en-US" sz="1800" dirty="0" err="1"/>
              <a:t>Bottou</a:t>
            </a:r>
            <a:r>
              <a:rPr lang="en-US" sz="1800" dirty="0"/>
              <a:t>, O. </a:t>
            </a:r>
            <a:r>
              <a:rPr lang="en-US" sz="1800" dirty="0" err="1"/>
              <a:t>Chapelle</a:t>
            </a:r>
            <a:r>
              <a:rPr lang="en-US" sz="1800" dirty="0"/>
              <a:t>, D. </a:t>
            </a:r>
            <a:r>
              <a:rPr lang="en-US" sz="1800" dirty="0" err="1"/>
              <a:t>DeCoste</a:t>
            </a:r>
            <a:r>
              <a:rPr lang="en-US" sz="1800" dirty="0"/>
              <a:t>, J. Weston (</a:t>
            </a:r>
            <a:r>
              <a:rPr lang="en-US" sz="1800" dirty="0" err="1"/>
              <a:t>eds</a:t>
            </a:r>
            <a:r>
              <a:rPr lang="en-US" sz="1800" dirty="0"/>
              <a:t>), Large-Scale Kernel Machines, MIT Press</a:t>
            </a:r>
          </a:p>
          <a:p>
            <a:r>
              <a:rPr lang="en-US" sz="1800" dirty="0"/>
              <a:t>A Beginner’s Guide to Understanding Convolutional Neural Networks (</a:t>
            </a:r>
            <a:r>
              <a:rPr lang="en-US" sz="1800" dirty="0">
                <a:hlinkClick r:id="rId4"/>
              </a:rPr>
              <a:t>part 1</a:t>
            </a:r>
            <a:r>
              <a:rPr lang="en-US" sz="1800" dirty="0"/>
              <a:t>, </a:t>
            </a:r>
            <a:r>
              <a:rPr lang="en-US" sz="1800" dirty="0">
                <a:hlinkClick r:id="rId5"/>
              </a:rPr>
              <a:t>part 2</a:t>
            </a:r>
            <a:r>
              <a:rPr lang="en-US" sz="1800" dirty="0"/>
              <a:t>)</a:t>
            </a:r>
          </a:p>
          <a:p>
            <a:r>
              <a:rPr lang="en-US" sz="1800" dirty="0">
                <a:hlinkClick r:id="rId6"/>
              </a:rPr>
              <a:t>Fitting a neural network in R</a:t>
            </a:r>
            <a:endParaRPr lang="en-US" sz="1800" dirty="0"/>
          </a:p>
          <a:p>
            <a:r>
              <a:rPr lang="en-US" sz="1800" dirty="0">
                <a:hlinkClick r:id="rId7"/>
              </a:rPr>
              <a:t>Training and Visualizing a Neural Network With R</a:t>
            </a:r>
            <a:r>
              <a:rPr lang="en-US" sz="1800" dirty="0"/>
              <a:t> </a:t>
            </a:r>
          </a:p>
        </p:txBody>
      </p:sp>
    </p:spTree>
    <p:extLst>
      <p:ext uri="{BB962C8B-B14F-4D97-AF65-F5344CB8AC3E}">
        <p14:creationId xmlns:p14="http://schemas.microsoft.com/office/powerpoint/2010/main" val="6651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hlinkClick r:id="rId2"/>
              </a:rPr>
              <a:t>A Neural Network Playground</a:t>
            </a:r>
            <a:endParaRPr lang="en-US" sz="1800" dirty="0"/>
          </a:p>
          <a:p>
            <a:r>
              <a:rPr lang="en-US" sz="1800" dirty="0">
                <a:hlinkClick r:id="rId3"/>
              </a:rPr>
              <a:t>Neural Networks and Deep Learning</a:t>
            </a:r>
            <a:endParaRPr lang="en-US" sz="1800" dirty="0"/>
          </a:p>
          <a:p>
            <a:r>
              <a:rPr lang="en-US" sz="1800" dirty="0">
                <a:hlinkClick r:id="rId4"/>
              </a:rPr>
              <a:t>A Beginner’s Guide to Neural Networks With R!</a:t>
            </a:r>
            <a:endParaRPr lang="en-US" sz="1800" dirty="0"/>
          </a:p>
          <a:p>
            <a:r>
              <a:rPr lang="en-US" sz="1800" dirty="0">
                <a:hlinkClick r:id="rId5"/>
              </a:rPr>
              <a:t>Neural Networks, Manifolds, and Topology</a:t>
            </a:r>
            <a:endParaRPr lang="en-US" sz="1800" dirty="0"/>
          </a:p>
          <a:p>
            <a:r>
              <a:rPr lang="en-US" sz="1800" dirty="0"/>
              <a:t>Wikipedia entry for ANNs: </a:t>
            </a:r>
            <a:r>
              <a:rPr lang="en-US" sz="1800" dirty="0">
                <a:hlinkClick r:id="rId6"/>
              </a:rPr>
              <a:t>https://en.wikipedia.org/wiki/Artificial_neural_network</a:t>
            </a:r>
            <a:r>
              <a:rPr lang="en-US" sz="1800" dirty="0"/>
              <a:t> </a:t>
            </a:r>
          </a:p>
          <a:p>
            <a:r>
              <a:rPr lang="en-US" sz="1800" dirty="0"/>
              <a:t>C. Stergiou, D. </a:t>
            </a:r>
            <a:r>
              <a:rPr lang="en-US" sz="1800" dirty="0" err="1"/>
              <a:t>Siganos</a:t>
            </a:r>
            <a:r>
              <a:rPr lang="en-US" sz="1800" dirty="0"/>
              <a:t>, </a:t>
            </a:r>
            <a:r>
              <a:rPr lang="en-US" sz="1800" dirty="0">
                <a:hlinkClick r:id="rId7"/>
              </a:rPr>
              <a:t>Neural Networks</a:t>
            </a:r>
            <a:endParaRPr lang="en-US" sz="1800" dirty="0"/>
          </a:p>
          <a:p>
            <a:r>
              <a:rPr lang="en-US" sz="1800" dirty="0">
                <a:hlinkClick r:id="rId8"/>
              </a:rPr>
              <a:t>Artificial Intelligence – Neural Networks</a:t>
            </a:r>
            <a:endParaRPr lang="en-US" sz="1800" dirty="0"/>
          </a:p>
          <a:p>
            <a:r>
              <a:rPr lang="en-US" sz="1800" dirty="0">
                <a:hlinkClick r:id="rId9"/>
              </a:rPr>
              <a:t>UFLDL Tutorial</a:t>
            </a:r>
            <a:r>
              <a:rPr lang="en-US" sz="1800" dirty="0"/>
              <a:t>, Stanford University</a:t>
            </a:r>
          </a:p>
          <a:p>
            <a:r>
              <a:rPr lang="en-US" sz="1800" dirty="0">
                <a:hlinkClick r:id="rId10"/>
              </a:rPr>
              <a:t>The Neural Network Zoo</a:t>
            </a:r>
            <a:r>
              <a:rPr lang="en-US" sz="1800" dirty="0"/>
              <a:t>, Asimov Institute</a:t>
            </a:r>
          </a:p>
          <a:p>
            <a:r>
              <a:rPr lang="en-US" sz="1800" dirty="0">
                <a:hlinkClick r:id="rId11"/>
              </a:rPr>
              <a:t>https://en.wikipedia.org/wiki/Reinforcement_learning</a:t>
            </a:r>
            <a:endParaRPr lang="en-US" sz="1800" dirty="0"/>
          </a:p>
        </p:txBody>
      </p:sp>
    </p:spTree>
    <p:extLst>
      <p:ext uri="{BB962C8B-B14F-4D97-AF65-F5344CB8AC3E}">
        <p14:creationId xmlns:p14="http://schemas.microsoft.com/office/powerpoint/2010/main" val="1559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hlinkClick r:id="rId2"/>
              </a:rPr>
              <a:t>http://www.scmp.com/tech/enterprises/article/2095929/alphago-vanquishes-worlds-top-go-player-marking-ais-superiority</a:t>
            </a:r>
            <a:r>
              <a:rPr lang="en-US" sz="1800" dirty="0"/>
              <a:t> </a:t>
            </a:r>
          </a:p>
          <a:p>
            <a:r>
              <a:rPr lang="en-US" sz="1800" dirty="0">
                <a:hlinkClick r:id="rId3"/>
              </a:rPr>
              <a:t>https://www.theguardian.com/technology/2017/jan/30/libratus-poker-artificial-intelligence-professional-human-players-competition</a:t>
            </a:r>
            <a:r>
              <a:rPr lang="en-US" sz="1800" dirty="0"/>
              <a:t> </a:t>
            </a:r>
          </a:p>
          <a:p>
            <a:r>
              <a:rPr lang="en-US" sz="1800" dirty="0">
                <a:hlinkClick r:id="rId4"/>
              </a:rPr>
              <a:t>http://www.cbc.ca/news/canada/newfoundland-labrador/artificial-intelligence-robots-battle-memorial-university-starcraft-1.4298844</a:t>
            </a:r>
            <a:r>
              <a:rPr lang="en-US" sz="1800" dirty="0"/>
              <a:t> </a:t>
            </a:r>
          </a:p>
          <a:p>
            <a:r>
              <a:rPr lang="en-US" sz="1800" dirty="0">
                <a:hlinkClick r:id="rId5"/>
              </a:rPr>
              <a:t>https://www.digitaltrends.com/cool-tech/japanese-ai-writes-novel-passes-first-round-nationanl-literary-prize/</a:t>
            </a:r>
            <a:r>
              <a:rPr lang="en-US" sz="1800" dirty="0"/>
              <a:t> </a:t>
            </a:r>
          </a:p>
          <a:p>
            <a:r>
              <a:rPr lang="en-US" sz="1800" dirty="0">
                <a:hlinkClick r:id="rId6"/>
              </a:rPr>
              <a:t>https://futurism.com/a-new-ai-can-write-music-as-well-as-a-human-composer/</a:t>
            </a:r>
            <a:r>
              <a:rPr lang="en-US" sz="1800" dirty="0"/>
              <a:t> </a:t>
            </a:r>
          </a:p>
          <a:p>
            <a:r>
              <a:rPr lang="en-US" sz="1800" dirty="0">
                <a:hlinkClick r:id="rId7"/>
              </a:rPr>
              <a:t>https://techcrunch.com/2016/09/01/this-trailer-made-by-ibms-watson-proves-ai-knows-how-to-creep-you-out/</a:t>
            </a:r>
            <a:r>
              <a:rPr lang="en-US" sz="1800" dirty="0"/>
              <a:t> </a:t>
            </a:r>
          </a:p>
          <a:p>
            <a:r>
              <a:rPr lang="en-US" sz="1800" dirty="0">
                <a:hlinkClick r:id="rId8"/>
              </a:rPr>
              <a:t>http://www.bbc.com/news/health-36482333</a:t>
            </a:r>
            <a:endParaRPr lang="en-US" sz="1800" dirty="0"/>
          </a:p>
          <a:p>
            <a:r>
              <a:rPr lang="en-US" sz="1800" dirty="0">
                <a:hlinkClick r:id="rId9"/>
              </a:rPr>
              <a:t>https://www.digitaltrends.com/computing/cdc-flu-forecasting/</a:t>
            </a:r>
            <a:r>
              <a:rPr lang="en-US" sz="1800" dirty="0"/>
              <a:t> </a:t>
            </a:r>
          </a:p>
          <a:p>
            <a:pPr marL="0" indent="0" algn="just">
              <a:buNone/>
            </a:pPr>
            <a:endParaRPr lang="en-US" sz="1000" dirty="0">
              <a:latin typeface="Charter" pitchFamily="2" charset="0"/>
              <a:ea typeface="Charter Roman" charset="0"/>
              <a:cs typeface="Charter Roman" charset="0"/>
            </a:endParaRPr>
          </a:p>
        </p:txBody>
      </p:sp>
    </p:spTree>
    <p:extLst>
      <p:ext uri="{BB962C8B-B14F-4D97-AF65-F5344CB8AC3E}">
        <p14:creationId xmlns:p14="http://schemas.microsoft.com/office/powerpoint/2010/main" val="41898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hlinkClick r:id="rId2"/>
              </a:rPr>
              <a:t>https://www.newscientist.com/article/2147472-ai-spots-alzheimers-brain-changes-years-before-symptoms-emerge/</a:t>
            </a:r>
            <a:r>
              <a:rPr lang="en-US" sz="1800" dirty="0"/>
              <a:t> </a:t>
            </a:r>
          </a:p>
          <a:p>
            <a:r>
              <a:rPr lang="en-US" sz="1800" dirty="0"/>
              <a:t>Explaining and harnessing adversarial examples, I.J. </a:t>
            </a:r>
            <a:r>
              <a:rPr lang="en-US" sz="1800" dirty="0" err="1"/>
              <a:t>Goodfellow</a:t>
            </a:r>
            <a:r>
              <a:rPr lang="en-US" sz="1800" dirty="0"/>
              <a:t>, J. </a:t>
            </a:r>
            <a:r>
              <a:rPr lang="en-US" sz="1800" dirty="0" err="1"/>
              <a:t>Shlens</a:t>
            </a:r>
            <a:r>
              <a:rPr lang="en-US" sz="1800" dirty="0"/>
              <a:t>, C. </a:t>
            </a:r>
            <a:r>
              <a:rPr lang="en-US" sz="1800" dirty="0" err="1"/>
              <a:t>Szegedy</a:t>
            </a:r>
            <a:r>
              <a:rPr lang="en-US" sz="1800" dirty="0"/>
              <a:t>, ICLR 2015, https://</a:t>
            </a:r>
            <a:r>
              <a:rPr lang="en-US" sz="1800" dirty="0" err="1"/>
              <a:t>arxiv.org</a:t>
            </a:r>
            <a:r>
              <a:rPr lang="en-US" sz="1800" dirty="0"/>
              <a:t>/abs/1412.6572</a:t>
            </a:r>
          </a:p>
          <a:p>
            <a:r>
              <a:rPr lang="en-US" sz="1800" dirty="0">
                <a:hlinkClick r:id="rId3"/>
              </a:rPr>
              <a:t>https://arxiv.org/pdf/1710.08864.pdf</a:t>
            </a:r>
            <a:endParaRPr lang="en-US" sz="1800" dirty="0"/>
          </a:p>
          <a:p>
            <a:r>
              <a:rPr lang="en-US" sz="1800" dirty="0">
                <a:hlinkClick r:id="rId4"/>
              </a:rPr>
              <a:t>http://blog.ycombinator.com/how-adversarial-attacks-work/?imm_mid=0f81cc&amp;cmp=em-data-na-na-newsltr_20171115</a:t>
            </a:r>
            <a:endParaRPr lang="en-US" sz="1800" dirty="0"/>
          </a:p>
          <a:p>
            <a:r>
              <a:rPr lang="en-US" sz="1800" dirty="0">
                <a:hlinkClick r:id="rId5"/>
              </a:rPr>
              <a:t>http://www.kurzweilai.net/</a:t>
            </a:r>
            <a:r>
              <a:rPr lang="en-US" sz="1800" dirty="0"/>
              <a:t> </a:t>
            </a:r>
          </a:p>
          <a:p>
            <a:r>
              <a:rPr lang="en-US" sz="1800" dirty="0">
                <a:hlinkClick r:id="rId6"/>
              </a:rPr>
              <a:t>https://www.theguardian.com/technology/2014/jun/08/super-computer-simulates-13-year-old-boy-passes-turing-test</a:t>
            </a:r>
            <a:r>
              <a:rPr lang="en-US" sz="1800" dirty="0"/>
              <a:t> </a:t>
            </a:r>
          </a:p>
          <a:p>
            <a:r>
              <a:rPr lang="en-US" sz="1800" dirty="0">
                <a:hlinkClick r:id="rId7"/>
              </a:rPr>
              <a:t>http://www.foxnews.com/tech/2016/03/25/microsoft-takes-tay-chatbot-offline-after-trolls-make-it-spew-offensive-comments.html</a:t>
            </a:r>
            <a:r>
              <a:rPr lang="en-US" sz="1800" dirty="0"/>
              <a:t> </a:t>
            </a:r>
          </a:p>
        </p:txBody>
      </p:sp>
    </p:spTree>
    <p:extLst>
      <p:ext uri="{BB962C8B-B14F-4D97-AF65-F5344CB8AC3E}">
        <p14:creationId xmlns:p14="http://schemas.microsoft.com/office/powerpoint/2010/main" val="84030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hlinkClick r:id="rId2"/>
              </a:rPr>
              <a:t>http://www.dailymail.co.uk/sciencetech/article-4747914/Facebook-shuts-chatbots-make-language.html</a:t>
            </a:r>
            <a:r>
              <a:rPr lang="en-US" sz="1800" dirty="0"/>
              <a:t> </a:t>
            </a:r>
          </a:p>
          <a:p>
            <a:r>
              <a:rPr lang="en-US" sz="1800" dirty="0">
                <a:hlinkClick r:id="rId3"/>
              </a:rPr>
              <a:t>http://www-formal.stanford.edu/jmc/history/dartmouth/dartmouth.html</a:t>
            </a:r>
            <a:r>
              <a:rPr lang="en-US" sz="1800" dirty="0"/>
              <a:t> </a:t>
            </a:r>
          </a:p>
          <a:p>
            <a:r>
              <a:rPr lang="en-US" sz="1800" dirty="0">
                <a:hlinkClick r:id="rId4"/>
              </a:rPr>
              <a:t>https://www.quora.com/What-is-the-Manifold-Hypothesis-in-Deep-Learning</a:t>
            </a:r>
            <a:r>
              <a:rPr lang="en-US" sz="1800" dirty="0"/>
              <a:t> </a:t>
            </a:r>
          </a:p>
          <a:p>
            <a:r>
              <a:rPr lang="en-US" sz="1800" dirty="0"/>
              <a:t>No free lunch theorems for optimization, D.H. Wolpert, W.G. Macready, IEEE Transactions on Evolutionary Computation 1, 1997</a:t>
            </a:r>
          </a:p>
          <a:p>
            <a:r>
              <a:rPr lang="en-US" sz="1800" dirty="0">
                <a:hlinkClick r:id="rId5"/>
              </a:rPr>
              <a:t>https://www.inverse.com/article/29879-knock-knock-joke-humor-ai-neural-network</a:t>
            </a:r>
            <a:endParaRPr lang="en-US" sz="1800" dirty="0"/>
          </a:p>
          <a:p>
            <a:r>
              <a:rPr lang="en-US" sz="1800" dirty="0">
                <a:hlinkClick r:id="rId6"/>
              </a:rPr>
              <a:t>https://en.wikipedia.org/wiki/DARPA_Grand_Challenge</a:t>
            </a:r>
            <a:r>
              <a:rPr lang="en-US" sz="1800" dirty="0"/>
              <a:t> (2005)</a:t>
            </a:r>
          </a:p>
          <a:p>
            <a:r>
              <a:rPr lang="en-US" sz="1800" dirty="0">
                <a:hlinkClick r:id="rId7"/>
              </a:rPr>
              <a:t>https://www.cnbc.com/2017/09/12/apple-unveils-a11-bionic-neural-engine-ai-chip-in-iphone-x.html</a:t>
            </a:r>
            <a:r>
              <a:rPr lang="en-US" sz="1800" dirty="0"/>
              <a:t> </a:t>
            </a:r>
          </a:p>
          <a:p>
            <a:r>
              <a:rPr lang="en-US" sz="1800" dirty="0">
                <a:hlinkClick r:id="rId8"/>
              </a:rPr>
              <a:t>https://www.gizmodo.com.au/2015/09/this-neural-networks-hilariously-badimage-descriptions-are-still-advanced-ai/</a:t>
            </a:r>
            <a:endParaRPr lang="en-US" sz="1800" dirty="0"/>
          </a:p>
        </p:txBody>
      </p:sp>
    </p:spTree>
    <p:extLst>
      <p:ext uri="{BB962C8B-B14F-4D97-AF65-F5344CB8AC3E}">
        <p14:creationId xmlns:p14="http://schemas.microsoft.com/office/powerpoint/2010/main" val="329598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References</a:t>
            </a:r>
            <a:endParaRPr lang="en-US" sz="2800" b="1" dirty="0"/>
          </a:p>
        </p:txBody>
      </p:sp>
      <p:sp>
        <p:nvSpPr>
          <p:cNvPr id="6" name="Content Placeholder 2"/>
          <p:cNvSpPr>
            <a:spLocks noGrp="1"/>
          </p:cNvSpPr>
          <p:nvPr>
            <p:ph idx="1"/>
          </p:nvPr>
        </p:nvSpPr>
        <p:spPr/>
        <p:txBody>
          <a:bodyPr>
            <a:noAutofit/>
          </a:bodyPr>
          <a:lstStyle/>
          <a:p>
            <a:r>
              <a:rPr lang="en-US" sz="1800" dirty="0">
                <a:hlinkClick r:id="rId2"/>
              </a:rPr>
              <a:t>https://www.gizmodo.com.au/2015/07/googles-neural-network-chatbot-can-discuss-philosophy-and-it-troubles/</a:t>
            </a:r>
            <a:endParaRPr lang="en-US" sz="1800" dirty="0"/>
          </a:p>
          <a:p>
            <a:r>
              <a:rPr lang="en-US" sz="1800" dirty="0">
                <a:hlinkClick r:id="rId3"/>
              </a:rPr>
              <a:t>https://www.gizmodo.com.au/2015/08/this-neural-network-is-hilariously-bad-at-describing-outer-space/</a:t>
            </a:r>
            <a:endParaRPr lang="en-US" sz="1800" dirty="0"/>
          </a:p>
          <a:p>
            <a:r>
              <a:rPr lang="en-US" sz="1800" dirty="0">
                <a:hlinkClick r:id="rId4"/>
              </a:rPr>
              <a:t>https://splinternews.com/these-bots-wrote-and-delivered-their-own-ted-talks-sor-1793848398</a:t>
            </a:r>
            <a:endParaRPr lang="en-US" sz="1800" dirty="0"/>
          </a:p>
          <a:p>
            <a:r>
              <a:rPr lang="en-US" sz="1800" dirty="0"/>
              <a:t>Universal adversarial perturbations, </a:t>
            </a:r>
            <a:r>
              <a:rPr lang="en-US" sz="1800" dirty="0" err="1"/>
              <a:t>Seyed</a:t>
            </a:r>
            <a:r>
              <a:rPr lang="en-US" sz="1800" dirty="0"/>
              <a:t>-Mohsen </a:t>
            </a:r>
            <a:r>
              <a:rPr lang="en-US" sz="1800" dirty="0" err="1"/>
              <a:t>Moosavi-Dezfooli</a:t>
            </a:r>
            <a:r>
              <a:rPr lang="en-US" sz="1800" dirty="0"/>
              <a:t>, </a:t>
            </a:r>
            <a:r>
              <a:rPr lang="en-US" sz="1800" dirty="0" err="1"/>
              <a:t>Alhussein</a:t>
            </a:r>
            <a:r>
              <a:rPr lang="en-US" sz="1800" dirty="0"/>
              <a:t> Fawzi, Omar Fawzi, Pascal </a:t>
            </a:r>
            <a:r>
              <a:rPr lang="en-US" sz="1800" dirty="0" err="1"/>
              <a:t>Frossard</a:t>
            </a:r>
            <a:r>
              <a:rPr lang="en-US" sz="1800" dirty="0"/>
              <a:t>, Oct 26, 2016, </a:t>
            </a:r>
            <a:r>
              <a:rPr lang="en-US" sz="1800" dirty="0">
                <a:hlinkClick r:id="rId5"/>
              </a:rPr>
              <a:t>https://arxiv.org/abs/1610.08401</a:t>
            </a:r>
            <a:endParaRPr lang="en-US" sz="1800" dirty="0"/>
          </a:p>
          <a:p>
            <a:r>
              <a:rPr lang="en-US" sz="1800" dirty="0">
                <a:hlinkClick r:id="rId6"/>
              </a:rPr>
              <a:t>https://www.cnet.com/news/elonmusk-artificial-intelligence-world-wariii-russia-china/</a:t>
            </a:r>
            <a:endParaRPr lang="en-US" sz="1800" dirty="0"/>
          </a:p>
          <a:p>
            <a:r>
              <a:rPr lang="en-US" sz="1800" dirty="0">
                <a:hlinkClick r:id="rId7"/>
              </a:rPr>
              <a:t>https://www.technologyreview.com/s/546301/will-machines-eliminate-us/</a:t>
            </a:r>
            <a:r>
              <a:rPr lang="en-US" sz="1800" dirty="0"/>
              <a:t> </a:t>
            </a:r>
          </a:p>
          <a:p>
            <a:r>
              <a:rPr lang="en-US" sz="1800" dirty="0">
                <a:hlinkClick r:id="rId8"/>
              </a:rPr>
              <a:t>https://www.technologyreview.com/s/609070/inside-the-moonshot-effort-to-finally-figure-out-the-brain/</a:t>
            </a:r>
            <a:r>
              <a:rPr lang="en-US" sz="1800" dirty="0"/>
              <a:t> </a:t>
            </a:r>
          </a:p>
          <a:p>
            <a:r>
              <a:rPr lang="en-US" sz="1800" dirty="0"/>
              <a:t>Is AI riding a one-trick pony? MIT Technology Review, Sep 29, 2017, </a:t>
            </a:r>
            <a:r>
              <a:rPr lang="en-US" sz="1800" dirty="0">
                <a:hlinkClick r:id="rId9"/>
              </a:rPr>
              <a:t>https://www.technologyreview.com/s/608911/is-ai-riding-a-one-trick-pony/</a:t>
            </a:r>
            <a:endParaRPr lang="en-US" sz="1800" dirty="0"/>
          </a:p>
        </p:txBody>
      </p:sp>
    </p:spTree>
    <p:extLst>
      <p:ext uri="{BB962C8B-B14F-4D97-AF65-F5344CB8AC3E}">
        <p14:creationId xmlns:p14="http://schemas.microsoft.com/office/powerpoint/2010/main" val="18777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ACAC8D-E2D6-F04E-9E28-FDCBFF63A7C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xmlns="" id="{E0FC1475-413E-194D-BA41-391FD73F58C3}"/>
              </a:ext>
            </a:extLst>
          </p:cNvPr>
          <p:cNvSpPr>
            <a:spLocks noGrp="1"/>
          </p:cNvSpPr>
          <p:nvPr>
            <p:ph idx="1"/>
          </p:nvPr>
        </p:nvSpPr>
        <p:spPr/>
        <p:txBody>
          <a:bodyPr/>
          <a:lstStyle/>
          <a:p>
            <a:r>
              <a:rPr lang="en-US" sz="1800" dirty="0" err="1"/>
              <a:t>Axios</a:t>
            </a:r>
            <a:r>
              <a:rPr lang="en-US" sz="1800" dirty="0"/>
              <a:t>, Sep 15, 2017, </a:t>
            </a:r>
            <a:r>
              <a:rPr lang="en-US" sz="1800" dirty="0">
                <a:hlinkClick r:id="rId2"/>
              </a:rPr>
              <a:t>https://www.axios.com/ai-pioneer-advocates-starting-over-2485537027.html</a:t>
            </a:r>
            <a:endParaRPr lang="en-US" sz="1800" dirty="0"/>
          </a:p>
          <a:p>
            <a:r>
              <a:rPr lang="en-US" sz="1800" dirty="0"/>
              <a:t>TechCrunch, Sep 30, 2017, </a:t>
            </a:r>
            <a:r>
              <a:rPr lang="en-US" sz="1800" dirty="0">
                <a:hlinkClick r:id="rId3"/>
              </a:rPr>
              <a:t>https://techcrunch.com/2017/09/30/ai-hype-has-peaked-so-whats-next</a:t>
            </a:r>
            <a:endParaRPr lang="en-US" sz="1800" dirty="0"/>
          </a:p>
          <a:p>
            <a:r>
              <a:rPr lang="en-US" sz="1800" dirty="0"/>
              <a:t>Fortune, Jun 28, 2017, </a:t>
            </a:r>
            <a:r>
              <a:rPr lang="en-US" sz="1800" dirty="0">
                <a:hlinkClick r:id="rId4"/>
              </a:rPr>
              <a:t>http://fortune.com/2017/06/28/ibm-watson-ai-healthcare/</a:t>
            </a:r>
            <a:endParaRPr lang="en-US" sz="1800" dirty="0"/>
          </a:p>
          <a:p>
            <a:r>
              <a:rPr lang="en-US" sz="1800" dirty="0">
                <a:hlinkClick r:id="rId5"/>
              </a:rPr>
              <a:t>https://stuff.mit.edu/people/mitter/publications/121_Testing_Manifold.pdf</a:t>
            </a:r>
            <a:endParaRPr lang="en-US" sz="1800" dirty="0"/>
          </a:p>
          <a:p>
            <a:r>
              <a:rPr lang="en-US" sz="1800" dirty="0">
                <a:hlinkClick r:id="rId6"/>
              </a:rPr>
              <a:t>https://colah.github.io/posts/2014-03-NN-Manifolds-Topology/</a:t>
            </a:r>
            <a:endParaRPr lang="en-US" sz="1800" dirty="0"/>
          </a:p>
          <a:p>
            <a:r>
              <a:rPr lang="en-US" sz="1800" dirty="0">
                <a:hlinkClick r:id="rId7"/>
              </a:rPr>
              <a:t>http://robots.stanford.edu/papers/thrun.stanley05.pdf</a:t>
            </a:r>
            <a:endParaRPr lang="en-US" sz="1800" dirty="0"/>
          </a:p>
          <a:p>
            <a:r>
              <a:rPr lang="en-US" sz="1800" dirty="0">
                <a:hlinkClick r:id="rId8"/>
              </a:rPr>
              <a:t>https://medium.com/@samim/generating-captions-c31f00e8396e</a:t>
            </a:r>
            <a:endParaRPr lang="en-US" sz="1800" dirty="0"/>
          </a:p>
          <a:p>
            <a:r>
              <a:rPr lang="en-US" sz="1800" dirty="0"/>
              <a:t>R. </a:t>
            </a:r>
            <a:r>
              <a:rPr lang="en-US" sz="1800" dirty="0" err="1"/>
              <a:t>Kolakota</a:t>
            </a:r>
            <a:r>
              <a:rPr lang="en-US" sz="1800" dirty="0"/>
              <a:t>, M. Robinson, D. Tapscott [1999], </a:t>
            </a:r>
            <a:r>
              <a:rPr lang="en-US" sz="1800" i="1" dirty="0"/>
              <a:t>E-business 2.0: Roadmap for Success</a:t>
            </a:r>
            <a:r>
              <a:rPr lang="en-US" sz="1800" dirty="0"/>
              <a:t>, Addison-Wesley</a:t>
            </a:r>
          </a:p>
          <a:p>
            <a:r>
              <a:rPr lang="en-US" sz="1800" dirty="0"/>
              <a:t>F.F. Reichheld [1993], </a:t>
            </a:r>
            <a:r>
              <a:rPr lang="en-US" sz="1800" i="1" dirty="0"/>
              <a:t>Loyalty-based management</a:t>
            </a:r>
            <a:r>
              <a:rPr lang="en-US" sz="1800" dirty="0"/>
              <a:t>, Harvard Review, March/April, pp.64-73</a:t>
            </a:r>
          </a:p>
          <a:p>
            <a:r>
              <a:rPr lang="en-US" sz="1800" dirty="0">
                <a:hlinkClick r:id="rId9"/>
              </a:rPr>
              <a:t>https://distill.pub/2017/aia/</a:t>
            </a:r>
            <a:endParaRPr lang="en-US" sz="1800" dirty="0"/>
          </a:p>
          <a:p>
            <a:r>
              <a:rPr lang="en-US" sz="1800" dirty="0">
                <a:hlinkClick r:id="rId10"/>
              </a:rPr>
              <a:t>https://distill.pub/2018/building-blocks/</a:t>
            </a:r>
            <a:endParaRPr lang="en-US" dirty="0"/>
          </a:p>
        </p:txBody>
      </p:sp>
    </p:spTree>
    <p:extLst>
      <p:ext uri="{BB962C8B-B14F-4D97-AF65-F5344CB8AC3E}">
        <p14:creationId xmlns:p14="http://schemas.microsoft.com/office/powerpoint/2010/main" val="240373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 (A.I.)?</a:t>
            </a:r>
          </a:p>
        </p:txBody>
      </p:sp>
      <p:sp>
        <p:nvSpPr>
          <p:cNvPr id="3" name="Content Placeholder 2"/>
          <p:cNvSpPr>
            <a:spLocks noGrp="1"/>
          </p:cNvSpPr>
          <p:nvPr>
            <p:ph idx="1"/>
          </p:nvPr>
        </p:nvSpPr>
        <p:spPr/>
        <p:txBody>
          <a:bodyPr>
            <a:normAutofit/>
          </a:bodyPr>
          <a:lstStyle/>
          <a:p>
            <a:pPr algn="just"/>
            <a:r>
              <a:rPr lang="en-US" dirty="0"/>
              <a:t>What are the </a:t>
            </a:r>
            <a:r>
              <a:rPr lang="en-US" b="1" dirty="0"/>
              <a:t>essential qualities and skills </a:t>
            </a:r>
            <a:r>
              <a:rPr lang="en-US" dirty="0"/>
              <a:t>of an intelligence?</a:t>
            </a:r>
          </a:p>
          <a:p>
            <a:pPr marL="1143000" lvl="1" indent="-457200" algn="just">
              <a:buFont typeface="Wingdings" charset="2"/>
              <a:buChar char="§"/>
            </a:pPr>
            <a:r>
              <a:rPr lang="en-US" dirty="0"/>
              <a:t>provides flexible responses in various scenarios</a:t>
            </a:r>
          </a:p>
          <a:p>
            <a:pPr marL="1143000" lvl="1" indent="-457200" algn="just">
              <a:buFont typeface="Wingdings" charset="2"/>
              <a:buChar char="§"/>
            </a:pPr>
            <a:r>
              <a:rPr lang="en-US" dirty="0"/>
              <a:t>takes advantage of lucky circumstances</a:t>
            </a:r>
          </a:p>
          <a:p>
            <a:pPr marL="1143000" lvl="1" indent="-457200" algn="just">
              <a:buFont typeface="Wingdings" charset="2"/>
              <a:buChar char="§"/>
            </a:pPr>
            <a:r>
              <a:rPr lang="en-US" dirty="0"/>
              <a:t>makes sense out of contradictory messages</a:t>
            </a:r>
          </a:p>
          <a:p>
            <a:pPr marL="1143000" lvl="1" indent="-457200" algn="just">
              <a:buFont typeface="Wingdings" charset="2"/>
              <a:buChar char="§"/>
            </a:pPr>
            <a:r>
              <a:rPr lang="en-US" dirty="0"/>
              <a:t>recognizes the relative importance of a situation’s elements</a:t>
            </a:r>
          </a:p>
          <a:p>
            <a:pPr marL="1143000" lvl="1" indent="-457200" algn="just">
              <a:buFont typeface="Wingdings" charset="2"/>
              <a:buChar char="§"/>
            </a:pPr>
            <a:r>
              <a:rPr lang="en-US" dirty="0"/>
              <a:t>finds similarities between different situations</a:t>
            </a:r>
          </a:p>
          <a:p>
            <a:pPr marL="1143000" lvl="1" indent="-457200" algn="just">
              <a:buFont typeface="Wingdings" charset="2"/>
              <a:buChar char="§"/>
            </a:pPr>
            <a:r>
              <a:rPr lang="en-US" dirty="0"/>
              <a:t>draws distinctions between similar situations</a:t>
            </a:r>
          </a:p>
          <a:p>
            <a:pPr marL="1143000" lvl="1" indent="-457200" algn="just">
              <a:buFont typeface="Wingdings" charset="2"/>
              <a:buChar char="§"/>
            </a:pPr>
            <a:r>
              <a:rPr lang="en-US" dirty="0"/>
              <a:t>comes up with new ideas from scratch or by re-arranging previous known concepts</a:t>
            </a:r>
          </a:p>
        </p:txBody>
      </p:sp>
      <p:sp>
        <p:nvSpPr>
          <p:cNvPr id="4" name="Rectangle 3"/>
          <p:cNvSpPr/>
          <p:nvPr/>
        </p:nvSpPr>
        <p:spPr>
          <a:xfrm>
            <a:off x="8030284" y="0"/>
            <a:ext cx="4161716"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[D. </a:t>
            </a:r>
            <a:r>
              <a:rPr lang="en-US" dirty="0" err="1">
                <a:solidFill>
                  <a:schemeClr val="tx2"/>
                </a:solidFill>
                <a:latin typeface="Dagny OT" panose="020B0504020201020104" pitchFamily="34" charset="77"/>
                <a:ea typeface="Helvetica Light" charset="0"/>
                <a:cs typeface="Helvetica Light" charset="0"/>
              </a:rPr>
              <a:t>Hoftsadter</a:t>
            </a:r>
            <a:r>
              <a:rPr lang="en-US" dirty="0">
                <a:solidFill>
                  <a:schemeClr val="tx2"/>
                </a:solidFill>
                <a:latin typeface="Dagny OT" panose="020B0504020201020104" pitchFamily="34" charset="77"/>
                <a:ea typeface="Helvetica Light" charset="0"/>
                <a:cs typeface="Helvetica Light" charset="0"/>
              </a:rPr>
              <a:t>, </a:t>
            </a:r>
            <a:r>
              <a:rPr lang="en-US" i="1" dirty="0">
                <a:solidFill>
                  <a:schemeClr val="tx2"/>
                </a:solidFill>
                <a:latin typeface="Dagny OT" panose="020B0504020201020104" pitchFamily="34" charset="77"/>
                <a:ea typeface="Helvetica Light" charset="0"/>
                <a:cs typeface="Helvetica Light" charset="0"/>
              </a:rPr>
              <a:t>Gödel, Escher, Bach</a:t>
            </a:r>
            <a:r>
              <a:rPr lang="en-US" dirty="0">
                <a:solidFill>
                  <a:schemeClr val="tx2"/>
                </a:solidFill>
                <a:latin typeface="Dagny OT" panose="020B0504020201020104" pitchFamily="34" charset="77"/>
                <a:ea typeface="Helvetica Light" charset="0"/>
                <a:cs typeface="Helvetica Light" charset="0"/>
              </a:rPr>
              <a:t>, 1979]</a:t>
            </a:r>
          </a:p>
        </p:txBody>
      </p:sp>
    </p:spTree>
    <p:extLst>
      <p:ext uri="{BB962C8B-B14F-4D97-AF65-F5344CB8AC3E}">
        <p14:creationId xmlns:p14="http://schemas.microsoft.com/office/powerpoint/2010/main" val="12273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nSpc>
                <a:spcPct val="100000"/>
              </a:lnSpc>
            </a:pPr>
            <a:r>
              <a:rPr lang="en-US" dirty="0"/>
              <a:t>Do you think that Hofstadter’s definition is still valid? </a:t>
            </a:r>
            <a:endParaRPr lang="en-US" sz="1800" dirty="0"/>
          </a:p>
        </p:txBody>
      </p:sp>
    </p:spTree>
    <p:extLst>
      <p:ext uri="{BB962C8B-B14F-4D97-AF65-F5344CB8AC3E}">
        <p14:creationId xmlns:p14="http://schemas.microsoft.com/office/powerpoint/2010/main" val="33100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a:t>
            </a:r>
          </a:p>
        </p:txBody>
      </p:sp>
      <p:sp>
        <p:nvSpPr>
          <p:cNvPr id="3" name="Content Placeholder 2"/>
          <p:cNvSpPr>
            <a:spLocks noGrp="1"/>
          </p:cNvSpPr>
          <p:nvPr>
            <p:ph idx="1"/>
          </p:nvPr>
        </p:nvSpPr>
        <p:spPr>
          <a:xfrm>
            <a:off x="581192" y="2180496"/>
            <a:ext cx="11029615" cy="1348517"/>
          </a:xfrm>
        </p:spPr>
        <p:txBody>
          <a:bodyPr>
            <a:normAutofit/>
          </a:bodyPr>
          <a:lstStyle/>
          <a:p>
            <a:pPr algn="just">
              <a:lnSpc>
                <a:spcPct val="100000"/>
              </a:lnSpc>
            </a:pPr>
            <a:r>
              <a:rPr lang="en-US" dirty="0"/>
              <a:t>A.I. research is defined as the study of </a:t>
            </a:r>
            <a:r>
              <a:rPr lang="en-US" b="1" dirty="0">
                <a:latin typeface="Helvetica" pitchFamily="2" charset="0"/>
              </a:rPr>
              <a:t>intelligent agents</a:t>
            </a:r>
            <a:r>
              <a:rPr lang="en-US" dirty="0"/>
              <a:t>: any device that perceives its environment and takes actions that maximize its chance of success at some goal.</a:t>
            </a:r>
          </a:p>
        </p:txBody>
      </p:sp>
      <p:sp>
        <p:nvSpPr>
          <p:cNvPr id="4" name="Rectangle 3"/>
          <p:cNvSpPr/>
          <p:nvPr/>
        </p:nvSpPr>
        <p:spPr>
          <a:xfrm>
            <a:off x="8854227" y="-9448"/>
            <a:ext cx="3337773" cy="369332"/>
          </a:xfrm>
          <a:prstGeom prst="rect">
            <a:avLst/>
          </a:prstGeom>
        </p:spPr>
        <p:txBody>
          <a:bodyPr wrap="none">
            <a:spAutoFit/>
          </a:bodyPr>
          <a:lstStyle/>
          <a:p>
            <a:pPr algn="r"/>
            <a:r>
              <a:rPr lang="en-US" dirty="0">
                <a:solidFill>
                  <a:schemeClr val="tx2"/>
                </a:solidFill>
                <a:latin typeface="Dagny OT" panose="020B0504020201020104" pitchFamily="34" charset="77"/>
                <a:ea typeface="Helvetica Light" charset="0"/>
                <a:cs typeface="Helvetica Light" charset="0"/>
              </a:rPr>
              <a:t>[Artificial Intelligence, </a:t>
            </a:r>
            <a:r>
              <a:rPr lang="en-US" i="1" dirty="0">
                <a:solidFill>
                  <a:schemeClr val="tx2"/>
                </a:solidFill>
                <a:latin typeface="Dagny OT" panose="020B0504020201020104" pitchFamily="34" charset="77"/>
                <a:ea typeface="Helvetica Light" charset="0"/>
                <a:cs typeface="Helvetica Light" charset="0"/>
              </a:rPr>
              <a:t>Wikipedia</a:t>
            </a:r>
            <a:r>
              <a:rPr lang="en-US" dirty="0">
                <a:solidFill>
                  <a:schemeClr val="tx2"/>
                </a:solidFill>
                <a:latin typeface="Dagny OT" panose="020B0504020201020104" pitchFamily="34" charset="77"/>
                <a:ea typeface="Helvetica Light" charset="0"/>
                <a:cs typeface="Helvetica Light" charset="0"/>
              </a:rPr>
              <a:t>]</a:t>
            </a:r>
          </a:p>
        </p:txBody>
      </p:sp>
      <p:sp>
        <p:nvSpPr>
          <p:cNvPr id="5" name="Rectangle 4"/>
          <p:cNvSpPr/>
          <p:nvPr/>
        </p:nvSpPr>
        <p:spPr>
          <a:xfrm>
            <a:off x="581192" y="3685272"/>
            <a:ext cx="11029614" cy="2862322"/>
          </a:xfrm>
          <a:prstGeom prst="rect">
            <a:avLst/>
          </a:prstGeom>
        </p:spPr>
        <p:txBody>
          <a:bodyPr wrap="square" numCol="2">
            <a:spAutoFit/>
          </a:bodyPr>
          <a:lstStyle/>
          <a:p>
            <a:pPr algn="just"/>
            <a:r>
              <a:rPr lang="en-US" sz="2400" b="1" dirty="0">
                <a:solidFill>
                  <a:schemeClr val="tx2"/>
                </a:solidFill>
                <a:latin typeface="Dagny OT" panose="020B0504020201020104" pitchFamily="34" charset="77"/>
                <a:ea typeface="Helvetica Light" charset="0"/>
                <a:cs typeface="Helvetica Light" charset="0"/>
              </a:rPr>
              <a:t>Examples</a:t>
            </a: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Expert Systems </a:t>
            </a:r>
          </a:p>
          <a:p>
            <a:pPr lvl="1" algn="just"/>
            <a:r>
              <a:rPr lang="en-US" sz="1500" dirty="0">
                <a:solidFill>
                  <a:schemeClr val="tx2"/>
                </a:solidFill>
                <a:latin typeface="Dagny OT" panose="020B0504020201020104" pitchFamily="34" charset="77"/>
                <a:ea typeface="Helvetica Light" charset="0"/>
                <a:cs typeface="Helvetica Light" charset="0"/>
              </a:rPr>
              <a:t>TurboTax, WebMD, technical support, insurance claim processing, air traffic control, etc.</a:t>
            </a:r>
            <a:endParaRPr lang="en-US" sz="2800" dirty="0">
              <a:solidFill>
                <a:schemeClr val="tx2"/>
              </a:solidFill>
              <a:latin typeface="Dagny OT" panose="020B0504020201020104" pitchFamily="34" charset="77"/>
              <a:ea typeface="Helvetica Light" charset="0"/>
              <a:cs typeface="Helvetica Light" charset="0"/>
            </a:endParaRP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Decision-Making </a:t>
            </a:r>
          </a:p>
          <a:p>
            <a:pPr lvl="1" algn="just"/>
            <a:r>
              <a:rPr lang="en-US" sz="1500" dirty="0">
                <a:solidFill>
                  <a:schemeClr val="tx2"/>
                </a:solidFill>
                <a:latin typeface="Dagny OT" panose="020B0504020201020104" pitchFamily="34" charset="77"/>
                <a:ea typeface="Helvetica Light" charset="0"/>
                <a:cs typeface="Helvetica Light" charset="0"/>
              </a:rPr>
              <a:t>Deep Blue, auto-pilot systems, ”smart” meters, etc.</a:t>
            </a: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Natural Language Proc</a:t>
            </a:r>
            <a:r>
              <a:rPr lang="en-US" sz="2800" dirty="0">
                <a:solidFill>
                  <a:schemeClr val="tx2"/>
                </a:solidFill>
                <a:latin typeface="Dagny OT" panose="020B0504020201020104" pitchFamily="34" charset="77"/>
                <a:ea typeface="Helvetica Light" charset="0"/>
                <a:cs typeface="Helvetica Light" charset="0"/>
              </a:rPr>
              <a:t>.</a:t>
            </a:r>
          </a:p>
          <a:p>
            <a:pPr lvl="1" algn="just"/>
            <a:r>
              <a:rPr lang="en-US" sz="1500" dirty="0">
                <a:solidFill>
                  <a:schemeClr val="tx2"/>
                </a:solidFill>
                <a:latin typeface="Dagny OT" panose="020B0504020201020104" pitchFamily="34" charset="77"/>
                <a:ea typeface="Helvetica Light" charset="0"/>
                <a:cs typeface="Helvetica Light" charset="0"/>
              </a:rPr>
              <a:t>machine translation, Siri, named-entity recognition, etc.</a:t>
            </a:r>
          </a:p>
          <a:p>
            <a:pPr algn="just"/>
            <a:endParaRPr lang="en-US" sz="2800" dirty="0">
              <a:solidFill>
                <a:schemeClr val="tx2"/>
              </a:solidFill>
              <a:latin typeface="Dagny OT" panose="020B0504020201020104" pitchFamily="34" charset="77"/>
              <a:ea typeface="Helvetica Light" charset="0"/>
              <a:cs typeface="Helvetica Light" charset="0"/>
            </a:endParaRPr>
          </a:p>
          <a:p>
            <a:pPr algn="just"/>
            <a:endParaRPr lang="en-US" sz="2400" dirty="0">
              <a:solidFill>
                <a:schemeClr val="tx2"/>
              </a:solidFill>
              <a:latin typeface="Dagny OT" panose="020B0504020201020104" pitchFamily="34" charset="77"/>
              <a:ea typeface="Helvetica Light" charset="0"/>
              <a:cs typeface="Helvetica Light" charset="0"/>
            </a:endParaRP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Recommenders</a:t>
            </a:r>
          </a:p>
          <a:p>
            <a:pPr lvl="1" algn="just"/>
            <a:r>
              <a:rPr lang="en-US" sz="1500" dirty="0">
                <a:solidFill>
                  <a:schemeClr val="tx2"/>
                </a:solidFill>
                <a:latin typeface="Dagny OT" panose="020B0504020201020104" pitchFamily="34" charset="77"/>
                <a:ea typeface="Helvetica Light" charset="0"/>
                <a:cs typeface="Helvetica Light" charset="0"/>
              </a:rPr>
              <a:t>Google, Expedia, Facebook, LinkedIn, Netflix, Amazon, etc.</a:t>
            </a: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Content generators</a:t>
            </a:r>
          </a:p>
          <a:p>
            <a:pPr lvl="1" algn="just"/>
            <a:r>
              <a:rPr lang="en-US" sz="1500" dirty="0">
                <a:solidFill>
                  <a:schemeClr val="tx2"/>
                </a:solidFill>
                <a:latin typeface="Dagny OT" panose="020B0504020201020104" pitchFamily="34" charset="77"/>
                <a:ea typeface="Helvetica Light" charset="0"/>
                <a:cs typeface="Helvetica Light" charset="0"/>
              </a:rPr>
              <a:t>music composer, novel writer, animation creator, etc.</a:t>
            </a:r>
          </a:p>
          <a:p>
            <a:pPr marL="914400" lvl="1" indent="-457200" algn="just">
              <a:buFont typeface="Wingdings" charset="2"/>
              <a:buChar char="§"/>
            </a:pPr>
            <a:r>
              <a:rPr lang="en-US" sz="2000" dirty="0">
                <a:solidFill>
                  <a:schemeClr val="tx2"/>
                </a:solidFill>
                <a:latin typeface="Dagny OT" panose="020B0504020201020104" pitchFamily="34" charset="77"/>
                <a:ea typeface="Helvetica Light" charset="0"/>
                <a:cs typeface="Helvetica Light" charset="0"/>
              </a:rPr>
              <a:t>Classifiers</a:t>
            </a:r>
          </a:p>
          <a:p>
            <a:pPr lvl="1" algn="just"/>
            <a:r>
              <a:rPr lang="en-US" sz="1500" dirty="0">
                <a:solidFill>
                  <a:schemeClr val="tx2"/>
                </a:solidFill>
                <a:latin typeface="Dagny OT" panose="020B0504020201020104" pitchFamily="34" charset="77"/>
                <a:ea typeface="Helvetica Light" charset="0"/>
                <a:cs typeface="Helvetica Light" charset="0"/>
              </a:rPr>
              <a:t>facial recognition, object identification, fraud detection, etc.</a:t>
            </a:r>
          </a:p>
        </p:txBody>
      </p:sp>
    </p:spTree>
    <p:extLst>
      <p:ext uri="{BB962C8B-B14F-4D97-AF65-F5344CB8AC3E}">
        <p14:creationId xmlns:p14="http://schemas.microsoft.com/office/powerpoint/2010/main" val="187427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Custom 11">
      <a:dk1>
        <a:sysClr val="windowText" lastClr="000000"/>
      </a:dk1>
      <a:lt1>
        <a:sysClr val="window" lastClr="FFFFFF"/>
      </a:lt1>
      <a:dk2>
        <a:srgbClr val="696464"/>
      </a:dk2>
      <a:lt2>
        <a:srgbClr val="E9E5DC"/>
      </a:lt2>
      <a:accent1>
        <a:srgbClr val="000000"/>
      </a:accent1>
      <a:accent2>
        <a:srgbClr val="7F7F7F"/>
      </a:accent2>
      <a:accent3>
        <a:srgbClr val="A5A5A5"/>
      </a:accent3>
      <a:accent4>
        <a:srgbClr val="BFBFBF"/>
      </a:accent4>
      <a:accent5>
        <a:srgbClr val="F2F2F2"/>
      </a:accent5>
      <a:accent6>
        <a:srgbClr val="E1DFDF"/>
      </a:accent6>
      <a:hlink>
        <a:srgbClr val="CC9900"/>
      </a:hlink>
      <a:folHlink>
        <a:srgbClr val="96A9A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151</TotalTime>
  <Words>2823</Words>
  <Application>Microsoft Office PowerPoint</Application>
  <PresentationFormat>Widescreen</PresentationFormat>
  <Paragraphs>537</Paragraphs>
  <Slides>67</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Arial</vt:lpstr>
      <vt:lpstr>Calibri</vt:lpstr>
      <vt:lpstr>Cambria</vt:lpstr>
      <vt:lpstr>Cambria Math</vt:lpstr>
      <vt:lpstr>Charter</vt:lpstr>
      <vt:lpstr>Charter Roman</vt:lpstr>
      <vt:lpstr>Dagny OT</vt:lpstr>
      <vt:lpstr>Gill Sans MT</vt:lpstr>
      <vt:lpstr>Helvetica</vt:lpstr>
      <vt:lpstr>Helvetica Light</vt:lpstr>
      <vt:lpstr>Mangal</vt:lpstr>
      <vt:lpstr>Wingdings</vt:lpstr>
      <vt:lpstr>Wingdings 2</vt:lpstr>
      <vt:lpstr>Dividend</vt:lpstr>
      <vt:lpstr>ARTIFICIAL INTELLIGENCE  AND NEURAL NETWORKS</vt:lpstr>
      <vt:lpstr>OUTLINE</vt:lpstr>
      <vt:lpstr>LEARNING OBJECTIVES</vt:lpstr>
      <vt:lpstr>PowerPoint Presentation</vt:lpstr>
      <vt:lpstr>A Brief History of A.I.</vt:lpstr>
      <vt:lpstr>Headlines</vt:lpstr>
      <vt:lpstr>What is Artificial Intelligence (A.I.)?</vt:lpstr>
      <vt:lpstr>DISCUSSION</vt:lpstr>
      <vt:lpstr>What is Artificial Intelligence?</vt:lpstr>
      <vt:lpstr>Historical Timeline</vt:lpstr>
      <vt:lpstr>Historical Timeline (TL;DR)</vt:lpstr>
      <vt:lpstr>DISCUSSION</vt:lpstr>
      <vt:lpstr>Neural Network Basics</vt:lpstr>
      <vt:lpstr>Neural Networks in a Nutshell</vt:lpstr>
      <vt:lpstr>Neural Networks in a Nutshell</vt:lpstr>
      <vt:lpstr>Network Topology  and Terminology</vt:lpstr>
      <vt:lpstr>Network Topology  and Terminology</vt:lpstr>
      <vt:lpstr>Network Topology  and Terminology</vt:lpstr>
      <vt:lpstr>Feed Forward Network </vt:lpstr>
      <vt:lpstr>Feed Forward Network</vt:lpstr>
      <vt:lpstr>Feed Forward Network</vt:lpstr>
      <vt:lpstr>Feed Forward Network</vt:lpstr>
      <vt:lpstr>Feed Forward Network</vt:lpstr>
      <vt:lpstr>Feed Forward Network</vt:lpstr>
      <vt:lpstr>Feed Forward Network</vt:lpstr>
      <vt:lpstr>ANN in Matrix Notation – INput to Hidden Layer</vt:lpstr>
      <vt:lpstr>ANN in Matrix Notation – Hidden to Output Layer</vt:lpstr>
      <vt:lpstr>ANN in Matrix Notation</vt:lpstr>
      <vt:lpstr>Backpropagation – ANN Training</vt:lpstr>
      <vt:lpstr>Backpropagation Objective</vt:lpstr>
      <vt:lpstr>Backpropagation – Error Function</vt:lpstr>
      <vt:lpstr>A Neural Network Playground</vt:lpstr>
      <vt:lpstr>Strengths</vt:lpstr>
      <vt:lpstr>Limitations</vt:lpstr>
      <vt:lpstr>DISCUSSION</vt:lpstr>
      <vt:lpstr>Neural Networks  VIDEOS (BRILLIANT!)</vt:lpstr>
      <vt:lpstr>Case Study: Japanese Pharmacy Chain</vt:lpstr>
      <vt:lpstr>Context</vt:lpstr>
      <vt:lpstr>Context</vt:lpstr>
      <vt:lpstr>Neural Network Learning Flow</vt:lpstr>
      <vt:lpstr>Data</vt:lpstr>
      <vt:lpstr>Data</vt:lpstr>
      <vt:lpstr>Data</vt:lpstr>
      <vt:lpstr>Results</vt:lpstr>
      <vt:lpstr>DISCUSSION</vt:lpstr>
      <vt:lpstr>Deep Learning</vt:lpstr>
      <vt:lpstr>Deep Learning Networks</vt:lpstr>
      <vt:lpstr>PowerPoint Presentation</vt:lpstr>
      <vt:lpstr>PowerPoint Presentation</vt:lpstr>
      <vt:lpstr>Limitations</vt:lpstr>
      <vt:lpstr>Limitations</vt:lpstr>
      <vt:lpstr>DISCUSSION</vt:lpstr>
      <vt:lpstr>SUPPLEMENTAL MATERIAL</vt:lpstr>
      <vt:lpstr>Historical Timeline</vt:lpstr>
      <vt:lpstr>Historical Timeline</vt:lpstr>
      <vt:lpstr>Historical Timeline</vt:lpstr>
      <vt:lpstr>Activation Functions</vt:lpstr>
      <vt:lpstr>Bias</vt:lpstr>
      <vt:lpstr>EXAMPLE – WINES Data</vt:lpstr>
      <vt:lpstr>REFERENCES</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Dominic Finn</cp:lastModifiedBy>
  <cp:revision>27</cp:revision>
  <dcterms:created xsi:type="dcterms:W3CDTF">2018-12-12T19:39:04Z</dcterms:created>
  <dcterms:modified xsi:type="dcterms:W3CDTF">2019-05-01T19:49:23Z</dcterms:modified>
</cp:coreProperties>
</file>